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Outfit Extra Bold"/>
      <p:regular r:id="rId17"/>
    </p:embeddedFont>
    <p:embeddedFont>
      <p:font typeface="Arimo"/>
      <p:regular r:id="rId18"/>
    </p:embeddedFont>
    <p:embeddedFont>
      <p:font typeface="Arimo"/>
      <p:regular r:id="rId19"/>
    </p:embeddedFont>
    <p:embeddedFont>
      <p:font typeface="Arimo"/>
      <p:regular r:id="rId20"/>
    </p:embeddedFont>
    <p:embeddedFont>
      <p:font typeface="Arimo"/>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18066"/>
            <a:ext cx="7556421" cy="3912870"/>
          </a:xfrm>
          <a:prstGeom prst="rect">
            <a:avLst/>
          </a:prstGeom>
          <a:noFill/>
          <a:ln/>
        </p:spPr>
        <p:txBody>
          <a:bodyPr wrap="square" lIns="0" tIns="0" rIns="0" bIns="0" rtlCol="0" anchor="t"/>
          <a:lstStyle/>
          <a:p>
            <a:pPr indent="0" marL="0">
              <a:lnSpc>
                <a:spcPts val="7700"/>
              </a:lnSpc>
              <a:buNone/>
            </a:pPr>
            <a:r>
              <a:rPr lang="en-US" sz="6150" b="1" dirty="0">
                <a:solidFill>
                  <a:srgbClr val="231971"/>
                </a:solidFill>
                <a:latin typeface="Outfit Extra Bold" pitchFamily="34" charset="0"/>
                <a:ea typeface="Outfit Extra Bold" pitchFamily="34" charset="-122"/>
                <a:cs typeface="Outfit Extra Bold" pitchFamily="34" charset="-120"/>
              </a:rPr>
              <a:t>The Metaverse: Unlocking the Future of Digital Experiences</a:t>
            </a:r>
            <a:endParaRPr lang="en-US" sz="6150" dirty="0"/>
          </a:p>
        </p:txBody>
      </p:sp>
      <p:sp>
        <p:nvSpPr>
          <p:cNvPr id="4" name="Text 1"/>
          <p:cNvSpPr/>
          <p:nvPr/>
        </p:nvSpPr>
        <p:spPr>
          <a:xfrm>
            <a:off x="6280190" y="4971098"/>
            <a:ext cx="7556421" cy="254031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Welcome to the world of the Metaverse, a transformative technological landscape that promises to revolutionize the way we interact, learn, and work. This presentation delves into the fascinating world of the Metaverse, exploring its definition, evolution, applications, and potential. We'll examine the immersive technologies that power this burgeoning digital realm, while uncovering the exciting opportunities it holds for various industries and individuals alike.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94373" y="857012"/>
            <a:ext cx="11856363" cy="619958"/>
          </a:xfrm>
          <a:prstGeom prst="rect">
            <a:avLst/>
          </a:prstGeom>
          <a:noFill/>
          <a:ln/>
        </p:spPr>
        <p:txBody>
          <a:bodyPr wrap="none" lIns="0" tIns="0" rIns="0" bIns="0" rtlCol="0" anchor="t"/>
          <a:lstStyle/>
          <a:p>
            <a:pPr indent="0" marL="0">
              <a:lnSpc>
                <a:spcPts val="4850"/>
              </a:lnSpc>
              <a:buNone/>
            </a:pPr>
            <a:r>
              <a:rPr lang="en-US" sz="3900" b="1" dirty="0">
                <a:solidFill>
                  <a:srgbClr val="231971"/>
                </a:solidFill>
                <a:latin typeface="Outfit Extra Bold" pitchFamily="34" charset="0"/>
                <a:ea typeface="Outfit Extra Bold" pitchFamily="34" charset="-122"/>
                <a:cs typeface="Outfit Extra Bold" pitchFamily="34" charset="-120"/>
              </a:rPr>
              <a:t>The Road Ahead: Metaverse Trends and Predictions</a:t>
            </a:r>
            <a:endParaRPr lang="en-US" sz="3900" dirty="0"/>
          </a:p>
        </p:txBody>
      </p:sp>
      <p:sp>
        <p:nvSpPr>
          <p:cNvPr id="3" name="Shape 1"/>
          <p:cNvSpPr/>
          <p:nvPr/>
        </p:nvSpPr>
        <p:spPr>
          <a:xfrm>
            <a:off x="694373" y="4781788"/>
            <a:ext cx="13241655" cy="22860"/>
          </a:xfrm>
          <a:prstGeom prst="roundRect">
            <a:avLst>
              <a:gd name="adj" fmla="val 364521"/>
            </a:avLst>
          </a:prstGeom>
          <a:solidFill>
            <a:srgbClr val="BDB8DF"/>
          </a:solidFill>
          <a:ln/>
        </p:spPr>
      </p:sp>
      <p:sp>
        <p:nvSpPr>
          <p:cNvPr id="4" name="Shape 2"/>
          <p:cNvSpPr/>
          <p:nvPr/>
        </p:nvSpPr>
        <p:spPr>
          <a:xfrm>
            <a:off x="3271599" y="4087475"/>
            <a:ext cx="22860" cy="694373"/>
          </a:xfrm>
          <a:prstGeom prst="roundRect">
            <a:avLst>
              <a:gd name="adj" fmla="val 364521"/>
            </a:avLst>
          </a:prstGeom>
          <a:solidFill>
            <a:srgbClr val="BDB8DF"/>
          </a:solidFill>
          <a:ln/>
        </p:spPr>
      </p:sp>
      <p:sp>
        <p:nvSpPr>
          <p:cNvPr id="5" name="Shape 3"/>
          <p:cNvSpPr/>
          <p:nvPr/>
        </p:nvSpPr>
        <p:spPr>
          <a:xfrm>
            <a:off x="3059906" y="4558605"/>
            <a:ext cx="446365" cy="446365"/>
          </a:xfrm>
          <a:prstGeom prst="roundRect">
            <a:avLst>
              <a:gd name="adj" fmla="val 18668"/>
            </a:avLst>
          </a:prstGeom>
          <a:solidFill>
            <a:srgbClr val="E9E6FA"/>
          </a:solidFill>
          <a:ln w="7620">
            <a:solidFill>
              <a:srgbClr val="BDB8DF"/>
            </a:solidFill>
            <a:prstDash val="solid"/>
          </a:ln>
        </p:spPr>
      </p:sp>
      <p:sp>
        <p:nvSpPr>
          <p:cNvPr id="6" name="Text 4"/>
          <p:cNvSpPr/>
          <p:nvPr/>
        </p:nvSpPr>
        <p:spPr>
          <a:xfrm>
            <a:off x="3225046" y="4632900"/>
            <a:ext cx="116086" cy="297656"/>
          </a:xfrm>
          <a:prstGeom prst="rect">
            <a:avLst/>
          </a:prstGeom>
          <a:noFill/>
          <a:ln/>
        </p:spPr>
        <p:txBody>
          <a:bodyPr wrap="none" lIns="0" tIns="0" rIns="0" bIns="0" rtlCol="0" anchor="t"/>
          <a:lstStyle/>
          <a:p>
            <a:pPr algn="ctr" indent="0" marL="0">
              <a:lnSpc>
                <a:spcPts val="2300"/>
              </a:lnSpc>
              <a:buNone/>
            </a:pPr>
            <a:r>
              <a:rPr lang="en-US" sz="2300" b="1" dirty="0">
                <a:solidFill>
                  <a:srgbClr val="2A2742"/>
                </a:solidFill>
                <a:latin typeface="Outfit Extra Bold" pitchFamily="34" charset="0"/>
                <a:ea typeface="Outfit Extra Bold" pitchFamily="34" charset="-122"/>
                <a:cs typeface="Outfit Extra Bold" pitchFamily="34" charset="-120"/>
              </a:rPr>
              <a:t>1</a:t>
            </a:r>
            <a:endParaRPr lang="en-US" sz="2300" dirty="0"/>
          </a:p>
        </p:txBody>
      </p:sp>
      <p:sp>
        <p:nvSpPr>
          <p:cNvPr id="7" name="Text 5"/>
          <p:cNvSpPr/>
          <p:nvPr/>
        </p:nvSpPr>
        <p:spPr>
          <a:xfrm>
            <a:off x="1597819" y="2190988"/>
            <a:ext cx="3370540" cy="309920"/>
          </a:xfrm>
          <a:prstGeom prst="rect">
            <a:avLst/>
          </a:prstGeom>
          <a:noFill/>
          <a:ln/>
        </p:spPr>
        <p:txBody>
          <a:bodyPr wrap="none" lIns="0" tIns="0" rIns="0" bIns="0" rtlCol="0" anchor="t"/>
          <a:lstStyle/>
          <a:p>
            <a:pPr algn="ctr" indent="0" marL="0">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Convergence of Technologies</a:t>
            </a:r>
            <a:endParaRPr lang="en-US" sz="1950" dirty="0"/>
          </a:p>
        </p:txBody>
      </p:sp>
      <p:sp>
        <p:nvSpPr>
          <p:cNvPr id="8" name="Text 6"/>
          <p:cNvSpPr/>
          <p:nvPr/>
        </p:nvSpPr>
        <p:spPr>
          <a:xfrm>
            <a:off x="892731" y="2619851"/>
            <a:ext cx="4780836" cy="1269206"/>
          </a:xfrm>
          <a:prstGeom prst="rect">
            <a:avLst/>
          </a:prstGeom>
          <a:noFill/>
          <a:ln/>
        </p:spPr>
        <p:txBody>
          <a:bodyPr wrap="square" lIns="0" tIns="0" rIns="0" bIns="0" rtlCol="0" anchor="t"/>
          <a:lstStyle/>
          <a:p>
            <a:pPr algn="ctr" indent="0" marL="0">
              <a:lnSpc>
                <a:spcPts val="2450"/>
              </a:lnSpc>
              <a:buNone/>
            </a:pPr>
            <a:r>
              <a:rPr lang="en-US" sz="1550" dirty="0">
                <a:solidFill>
                  <a:srgbClr val="2A2742"/>
                </a:solidFill>
                <a:latin typeface="Arimo" pitchFamily="34" charset="0"/>
                <a:ea typeface="Arimo" pitchFamily="34" charset="-122"/>
                <a:cs typeface="Arimo" pitchFamily="34" charset="-120"/>
              </a:rPr>
              <a:t>We can expect to see the convergence of various technologies, including VR, AR, MR, blockchain, and artificial intelligence, creating a more immersive and interconnected Metaverse experience.</a:t>
            </a:r>
            <a:endParaRPr lang="en-US" sz="1550" dirty="0"/>
          </a:p>
        </p:txBody>
      </p:sp>
      <p:sp>
        <p:nvSpPr>
          <p:cNvPr id="9" name="Shape 7"/>
          <p:cNvSpPr/>
          <p:nvPr/>
        </p:nvSpPr>
        <p:spPr>
          <a:xfrm>
            <a:off x="5959554" y="4781729"/>
            <a:ext cx="22860" cy="694373"/>
          </a:xfrm>
          <a:prstGeom prst="roundRect">
            <a:avLst>
              <a:gd name="adj" fmla="val 364521"/>
            </a:avLst>
          </a:prstGeom>
          <a:solidFill>
            <a:srgbClr val="BDB8DF"/>
          </a:solidFill>
          <a:ln/>
        </p:spPr>
      </p:sp>
      <p:sp>
        <p:nvSpPr>
          <p:cNvPr id="10" name="Shape 8"/>
          <p:cNvSpPr/>
          <p:nvPr/>
        </p:nvSpPr>
        <p:spPr>
          <a:xfrm>
            <a:off x="5747861" y="4558605"/>
            <a:ext cx="446365" cy="446365"/>
          </a:xfrm>
          <a:prstGeom prst="roundRect">
            <a:avLst>
              <a:gd name="adj" fmla="val 18668"/>
            </a:avLst>
          </a:prstGeom>
          <a:solidFill>
            <a:srgbClr val="E9E6FA"/>
          </a:solidFill>
          <a:ln w="7620">
            <a:solidFill>
              <a:srgbClr val="BDB8DF"/>
            </a:solidFill>
            <a:prstDash val="solid"/>
          </a:ln>
        </p:spPr>
      </p:sp>
      <p:sp>
        <p:nvSpPr>
          <p:cNvPr id="11" name="Text 9"/>
          <p:cNvSpPr/>
          <p:nvPr/>
        </p:nvSpPr>
        <p:spPr>
          <a:xfrm>
            <a:off x="5885259" y="4632900"/>
            <a:ext cx="171450" cy="297656"/>
          </a:xfrm>
          <a:prstGeom prst="rect">
            <a:avLst/>
          </a:prstGeom>
          <a:noFill/>
          <a:ln/>
        </p:spPr>
        <p:txBody>
          <a:bodyPr wrap="none" lIns="0" tIns="0" rIns="0" bIns="0" rtlCol="0" anchor="t"/>
          <a:lstStyle/>
          <a:p>
            <a:pPr algn="ctr" indent="0" marL="0">
              <a:lnSpc>
                <a:spcPts val="2300"/>
              </a:lnSpc>
              <a:buNone/>
            </a:pPr>
            <a:r>
              <a:rPr lang="en-US" sz="2300" b="1" dirty="0">
                <a:solidFill>
                  <a:srgbClr val="2A2742"/>
                </a:solidFill>
                <a:latin typeface="Outfit Extra Bold" pitchFamily="34" charset="0"/>
                <a:ea typeface="Outfit Extra Bold" pitchFamily="34" charset="-122"/>
                <a:cs typeface="Outfit Extra Bold" pitchFamily="34" charset="-120"/>
              </a:rPr>
              <a:t>2</a:t>
            </a:r>
            <a:endParaRPr lang="en-US" sz="2300" dirty="0"/>
          </a:p>
        </p:txBody>
      </p:sp>
      <p:sp>
        <p:nvSpPr>
          <p:cNvPr id="12" name="Text 10"/>
          <p:cNvSpPr/>
          <p:nvPr/>
        </p:nvSpPr>
        <p:spPr>
          <a:xfrm>
            <a:off x="4300418" y="5674519"/>
            <a:ext cx="3341370" cy="309920"/>
          </a:xfrm>
          <a:prstGeom prst="rect">
            <a:avLst/>
          </a:prstGeom>
          <a:noFill/>
          <a:ln/>
        </p:spPr>
        <p:txBody>
          <a:bodyPr wrap="none" lIns="0" tIns="0" rIns="0" bIns="0" rtlCol="0" anchor="t"/>
          <a:lstStyle/>
          <a:p>
            <a:pPr algn="ctr" indent="0" marL="0">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Growth of Virtual Economies</a:t>
            </a:r>
            <a:endParaRPr lang="en-US" sz="1950" dirty="0"/>
          </a:p>
        </p:txBody>
      </p:sp>
      <p:sp>
        <p:nvSpPr>
          <p:cNvPr id="13" name="Text 11"/>
          <p:cNvSpPr/>
          <p:nvPr/>
        </p:nvSpPr>
        <p:spPr>
          <a:xfrm>
            <a:off x="3580686" y="6103382"/>
            <a:ext cx="4780955" cy="1269206"/>
          </a:xfrm>
          <a:prstGeom prst="rect">
            <a:avLst/>
          </a:prstGeom>
          <a:noFill/>
          <a:ln/>
        </p:spPr>
        <p:txBody>
          <a:bodyPr wrap="square" lIns="0" tIns="0" rIns="0" bIns="0" rtlCol="0" anchor="t"/>
          <a:lstStyle/>
          <a:p>
            <a:pPr algn="ctr" indent="0" marL="0">
              <a:lnSpc>
                <a:spcPts val="2450"/>
              </a:lnSpc>
              <a:buNone/>
            </a:pPr>
            <a:r>
              <a:rPr lang="en-US" sz="1550" dirty="0">
                <a:solidFill>
                  <a:srgbClr val="2A2742"/>
                </a:solidFill>
                <a:latin typeface="Arimo" pitchFamily="34" charset="0"/>
                <a:ea typeface="Arimo" pitchFamily="34" charset="-122"/>
                <a:cs typeface="Arimo" pitchFamily="34" charset="-120"/>
              </a:rPr>
              <a:t>The Metaverse will foster the emergence of thriving virtual economies, with users buying, selling, and trading virtual assets, goods, and services using virtual currencies and NFTs.</a:t>
            </a:r>
            <a:endParaRPr lang="en-US" sz="1550" dirty="0"/>
          </a:p>
        </p:txBody>
      </p:sp>
      <p:sp>
        <p:nvSpPr>
          <p:cNvPr id="14" name="Shape 12"/>
          <p:cNvSpPr/>
          <p:nvPr/>
        </p:nvSpPr>
        <p:spPr>
          <a:xfrm>
            <a:off x="8647509" y="4087475"/>
            <a:ext cx="22860" cy="694373"/>
          </a:xfrm>
          <a:prstGeom prst="roundRect">
            <a:avLst>
              <a:gd name="adj" fmla="val 364521"/>
            </a:avLst>
          </a:prstGeom>
          <a:solidFill>
            <a:srgbClr val="BDB8DF"/>
          </a:solidFill>
          <a:ln/>
        </p:spPr>
      </p:sp>
      <p:sp>
        <p:nvSpPr>
          <p:cNvPr id="15" name="Shape 13"/>
          <p:cNvSpPr/>
          <p:nvPr/>
        </p:nvSpPr>
        <p:spPr>
          <a:xfrm>
            <a:off x="8435816" y="4558605"/>
            <a:ext cx="446365" cy="446365"/>
          </a:xfrm>
          <a:prstGeom prst="roundRect">
            <a:avLst>
              <a:gd name="adj" fmla="val 18668"/>
            </a:avLst>
          </a:prstGeom>
          <a:solidFill>
            <a:srgbClr val="E9E6FA"/>
          </a:solidFill>
          <a:ln w="7620">
            <a:solidFill>
              <a:srgbClr val="BDB8DF"/>
            </a:solidFill>
            <a:prstDash val="solid"/>
          </a:ln>
        </p:spPr>
      </p:sp>
      <p:sp>
        <p:nvSpPr>
          <p:cNvPr id="16" name="Text 14"/>
          <p:cNvSpPr/>
          <p:nvPr/>
        </p:nvSpPr>
        <p:spPr>
          <a:xfrm>
            <a:off x="8574286" y="4632900"/>
            <a:ext cx="169307" cy="297656"/>
          </a:xfrm>
          <a:prstGeom prst="rect">
            <a:avLst/>
          </a:prstGeom>
          <a:noFill/>
          <a:ln/>
        </p:spPr>
        <p:txBody>
          <a:bodyPr wrap="none" lIns="0" tIns="0" rIns="0" bIns="0" rtlCol="0" anchor="t"/>
          <a:lstStyle/>
          <a:p>
            <a:pPr algn="ctr" indent="0" marL="0">
              <a:lnSpc>
                <a:spcPts val="2300"/>
              </a:lnSpc>
              <a:buNone/>
            </a:pPr>
            <a:r>
              <a:rPr lang="en-US" sz="2300" b="1" dirty="0">
                <a:solidFill>
                  <a:srgbClr val="2A2742"/>
                </a:solidFill>
                <a:latin typeface="Outfit Extra Bold" pitchFamily="34" charset="0"/>
                <a:ea typeface="Outfit Extra Bold" pitchFamily="34" charset="-122"/>
                <a:cs typeface="Outfit Extra Bold" pitchFamily="34" charset="-120"/>
              </a:rPr>
              <a:t>3</a:t>
            </a:r>
            <a:endParaRPr lang="en-US" sz="2300" dirty="0"/>
          </a:p>
        </p:txBody>
      </p:sp>
      <p:sp>
        <p:nvSpPr>
          <p:cNvPr id="17" name="Text 15"/>
          <p:cNvSpPr/>
          <p:nvPr/>
        </p:nvSpPr>
        <p:spPr>
          <a:xfrm>
            <a:off x="7116842" y="1873687"/>
            <a:ext cx="3084552" cy="309920"/>
          </a:xfrm>
          <a:prstGeom prst="rect">
            <a:avLst/>
          </a:prstGeom>
          <a:noFill/>
          <a:ln/>
        </p:spPr>
        <p:txBody>
          <a:bodyPr wrap="none" lIns="0" tIns="0" rIns="0" bIns="0" rtlCol="0" anchor="t"/>
          <a:lstStyle/>
          <a:p>
            <a:pPr algn="ctr" indent="0" marL="0">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Decentralized Governance</a:t>
            </a:r>
            <a:endParaRPr lang="en-US" sz="1950" dirty="0"/>
          </a:p>
        </p:txBody>
      </p:sp>
      <p:sp>
        <p:nvSpPr>
          <p:cNvPr id="18" name="Text 16"/>
          <p:cNvSpPr/>
          <p:nvPr/>
        </p:nvSpPr>
        <p:spPr>
          <a:xfrm>
            <a:off x="6268641" y="2302550"/>
            <a:ext cx="4780955" cy="1586508"/>
          </a:xfrm>
          <a:prstGeom prst="rect">
            <a:avLst/>
          </a:prstGeom>
          <a:noFill/>
          <a:ln/>
        </p:spPr>
        <p:txBody>
          <a:bodyPr wrap="square" lIns="0" tIns="0" rIns="0" bIns="0" rtlCol="0" anchor="t"/>
          <a:lstStyle/>
          <a:p>
            <a:pPr algn="ctr" indent="0" marL="0">
              <a:lnSpc>
                <a:spcPts val="2450"/>
              </a:lnSpc>
              <a:buNone/>
            </a:pPr>
            <a:r>
              <a:rPr lang="en-US" sz="1550" dirty="0">
                <a:solidFill>
                  <a:srgbClr val="2A2742"/>
                </a:solidFill>
                <a:latin typeface="Arimo" pitchFamily="34" charset="0"/>
                <a:ea typeface="Arimo" pitchFamily="34" charset="-122"/>
                <a:cs typeface="Arimo" pitchFamily="34" charset="-120"/>
              </a:rPr>
              <a:t>The Metaverse is likely to embrace decentralized governance models, with communities and users having more control over the development and management of virtual spaces, leveraging blockchain technology.</a:t>
            </a:r>
            <a:endParaRPr lang="en-US" sz="1550" dirty="0"/>
          </a:p>
        </p:txBody>
      </p:sp>
      <p:sp>
        <p:nvSpPr>
          <p:cNvPr id="19" name="Shape 17"/>
          <p:cNvSpPr/>
          <p:nvPr/>
        </p:nvSpPr>
        <p:spPr>
          <a:xfrm>
            <a:off x="11335583" y="4781729"/>
            <a:ext cx="22860" cy="694373"/>
          </a:xfrm>
          <a:prstGeom prst="roundRect">
            <a:avLst>
              <a:gd name="adj" fmla="val 364521"/>
            </a:avLst>
          </a:prstGeom>
          <a:solidFill>
            <a:srgbClr val="BDB8DF"/>
          </a:solidFill>
          <a:ln/>
        </p:spPr>
      </p:sp>
      <p:sp>
        <p:nvSpPr>
          <p:cNvPr id="20" name="Shape 18"/>
          <p:cNvSpPr/>
          <p:nvPr/>
        </p:nvSpPr>
        <p:spPr>
          <a:xfrm>
            <a:off x="11123890" y="4558605"/>
            <a:ext cx="446365" cy="446365"/>
          </a:xfrm>
          <a:prstGeom prst="roundRect">
            <a:avLst>
              <a:gd name="adj" fmla="val 18668"/>
            </a:avLst>
          </a:prstGeom>
          <a:solidFill>
            <a:srgbClr val="E9E6FA"/>
          </a:solidFill>
          <a:ln w="7620">
            <a:solidFill>
              <a:srgbClr val="BDB8DF"/>
            </a:solidFill>
            <a:prstDash val="solid"/>
          </a:ln>
        </p:spPr>
      </p:sp>
      <p:sp>
        <p:nvSpPr>
          <p:cNvPr id="21" name="Text 19"/>
          <p:cNvSpPr/>
          <p:nvPr/>
        </p:nvSpPr>
        <p:spPr>
          <a:xfrm>
            <a:off x="11255812" y="4632900"/>
            <a:ext cx="182404" cy="297656"/>
          </a:xfrm>
          <a:prstGeom prst="rect">
            <a:avLst/>
          </a:prstGeom>
          <a:noFill/>
          <a:ln/>
        </p:spPr>
        <p:txBody>
          <a:bodyPr wrap="none" lIns="0" tIns="0" rIns="0" bIns="0" rtlCol="0" anchor="t"/>
          <a:lstStyle/>
          <a:p>
            <a:pPr algn="ctr" indent="0" marL="0">
              <a:lnSpc>
                <a:spcPts val="2300"/>
              </a:lnSpc>
              <a:buNone/>
            </a:pPr>
            <a:r>
              <a:rPr lang="en-US" sz="2300" b="1" dirty="0">
                <a:solidFill>
                  <a:srgbClr val="2A2742"/>
                </a:solidFill>
                <a:latin typeface="Outfit Extra Bold" pitchFamily="34" charset="0"/>
                <a:ea typeface="Outfit Extra Bold" pitchFamily="34" charset="-122"/>
                <a:cs typeface="Outfit Extra Bold" pitchFamily="34" charset="-120"/>
              </a:rPr>
              <a:t>4</a:t>
            </a:r>
            <a:endParaRPr lang="en-US" sz="2300" dirty="0"/>
          </a:p>
        </p:txBody>
      </p:sp>
      <p:sp>
        <p:nvSpPr>
          <p:cNvPr id="22" name="Text 20"/>
          <p:cNvSpPr/>
          <p:nvPr/>
        </p:nvSpPr>
        <p:spPr>
          <a:xfrm>
            <a:off x="10107216" y="5674519"/>
            <a:ext cx="2479953" cy="309920"/>
          </a:xfrm>
          <a:prstGeom prst="rect">
            <a:avLst/>
          </a:prstGeom>
          <a:noFill/>
          <a:ln/>
        </p:spPr>
        <p:txBody>
          <a:bodyPr wrap="none" lIns="0" tIns="0" rIns="0" bIns="0" rtlCol="0" anchor="t"/>
          <a:lstStyle/>
          <a:p>
            <a:pPr algn="ctr" indent="0" marL="0">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Increased Adoption</a:t>
            </a:r>
            <a:endParaRPr lang="en-US" sz="1950" dirty="0"/>
          </a:p>
        </p:txBody>
      </p:sp>
      <p:sp>
        <p:nvSpPr>
          <p:cNvPr id="23" name="Text 21"/>
          <p:cNvSpPr/>
          <p:nvPr/>
        </p:nvSpPr>
        <p:spPr>
          <a:xfrm>
            <a:off x="8956715" y="6103382"/>
            <a:ext cx="4780955" cy="1269206"/>
          </a:xfrm>
          <a:prstGeom prst="rect">
            <a:avLst/>
          </a:prstGeom>
          <a:noFill/>
          <a:ln/>
        </p:spPr>
        <p:txBody>
          <a:bodyPr wrap="square" lIns="0" tIns="0" rIns="0" bIns="0" rtlCol="0" anchor="t"/>
          <a:lstStyle/>
          <a:p>
            <a:pPr algn="ctr" indent="0" marL="0">
              <a:lnSpc>
                <a:spcPts val="2450"/>
              </a:lnSpc>
              <a:buNone/>
            </a:pPr>
            <a:r>
              <a:rPr lang="en-US" sz="1550" dirty="0">
                <a:solidFill>
                  <a:srgbClr val="2A2742"/>
                </a:solidFill>
                <a:latin typeface="Arimo" pitchFamily="34" charset="0"/>
                <a:ea typeface="Arimo" pitchFamily="34" charset="-122"/>
                <a:cs typeface="Arimo" pitchFamily="34" charset="-120"/>
              </a:rPr>
              <a:t>The Metaverse will continue to gain traction, with more businesses, individuals, and organizations adopting its applications for education, healthcare, entertainment, and other sectors.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39441"/>
            <a:ext cx="6186368"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What is the Metaverse?</a:t>
            </a:r>
            <a:endParaRPr lang="en-US" sz="4450" dirty="0"/>
          </a:p>
        </p:txBody>
      </p:sp>
      <p:sp>
        <p:nvSpPr>
          <p:cNvPr id="3" name="Shape 1"/>
          <p:cNvSpPr/>
          <p:nvPr/>
        </p:nvSpPr>
        <p:spPr>
          <a:xfrm>
            <a:off x="793790" y="2401848"/>
            <a:ext cx="4196358" cy="4588312"/>
          </a:xfrm>
          <a:prstGeom prst="roundRect">
            <a:avLst>
              <a:gd name="adj" fmla="val 2270"/>
            </a:avLst>
          </a:prstGeom>
          <a:solidFill>
            <a:srgbClr val="E9E6FA"/>
          </a:solidFill>
          <a:ln w="7620">
            <a:solidFill>
              <a:srgbClr val="BDB8DF"/>
            </a:solidFill>
            <a:prstDash val="solid"/>
          </a:ln>
        </p:spPr>
      </p:sp>
      <p:sp>
        <p:nvSpPr>
          <p:cNvPr id="4" name="Text 2"/>
          <p:cNvSpPr/>
          <p:nvPr/>
        </p:nvSpPr>
        <p:spPr>
          <a:xfrm>
            <a:off x="1028224" y="2636282"/>
            <a:ext cx="304740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 Shared Virtual Space</a:t>
            </a:r>
            <a:endParaRPr lang="en-US" sz="2200" dirty="0"/>
          </a:p>
        </p:txBody>
      </p:sp>
      <p:sp>
        <p:nvSpPr>
          <p:cNvPr id="5" name="Text 3"/>
          <p:cNvSpPr/>
          <p:nvPr/>
        </p:nvSpPr>
        <p:spPr>
          <a:xfrm>
            <a:off x="1028224" y="3126700"/>
            <a:ext cx="3727490" cy="362902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 Metaverse is a collective term for a network of persistent, shared virtual spaces that are accessed through various digital devices, including VR headsets, augmented reality glasses, and smartphones. These spaces offer immersive experiences and opportunities for users to interact with each other and with virtual objects.</a:t>
            </a:r>
            <a:endParaRPr lang="en-US" sz="1750" dirty="0"/>
          </a:p>
        </p:txBody>
      </p:sp>
      <p:sp>
        <p:nvSpPr>
          <p:cNvPr id="6" name="Shape 4"/>
          <p:cNvSpPr/>
          <p:nvPr/>
        </p:nvSpPr>
        <p:spPr>
          <a:xfrm>
            <a:off x="5216962" y="2401848"/>
            <a:ext cx="4196358" cy="4588312"/>
          </a:xfrm>
          <a:prstGeom prst="roundRect">
            <a:avLst>
              <a:gd name="adj" fmla="val 2270"/>
            </a:avLst>
          </a:prstGeom>
          <a:solidFill>
            <a:srgbClr val="E9E6FA"/>
          </a:solidFill>
          <a:ln w="7620">
            <a:solidFill>
              <a:srgbClr val="BDB8DF"/>
            </a:solidFill>
            <a:prstDash val="solid"/>
          </a:ln>
        </p:spPr>
      </p:sp>
      <p:sp>
        <p:nvSpPr>
          <p:cNvPr id="7" name="Text 5"/>
          <p:cNvSpPr/>
          <p:nvPr/>
        </p:nvSpPr>
        <p:spPr>
          <a:xfrm>
            <a:off x="5451396" y="2636282"/>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Beyond Gaming</a:t>
            </a:r>
            <a:endParaRPr lang="en-US" sz="2200" dirty="0"/>
          </a:p>
        </p:txBody>
      </p:sp>
      <p:sp>
        <p:nvSpPr>
          <p:cNvPr id="8" name="Text 6"/>
          <p:cNvSpPr/>
          <p:nvPr/>
        </p:nvSpPr>
        <p:spPr>
          <a:xfrm>
            <a:off x="5451396" y="3126700"/>
            <a:ext cx="3727490" cy="326612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While initially associated with gaming, the Metaverse extends far beyond traditional entertainment. It encompasses a wide range of applications, including education, healthcare, retail, and social interaction. This evolving digital ecosystem holds the potential to transform many aspects of our lives.</a:t>
            </a:r>
            <a:endParaRPr lang="en-US" sz="1750" dirty="0"/>
          </a:p>
        </p:txBody>
      </p:sp>
      <p:sp>
        <p:nvSpPr>
          <p:cNvPr id="9" name="Shape 7"/>
          <p:cNvSpPr/>
          <p:nvPr/>
        </p:nvSpPr>
        <p:spPr>
          <a:xfrm>
            <a:off x="9640133" y="2401848"/>
            <a:ext cx="4196358" cy="4588312"/>
          </a:xfrm>
          <a:prstGeom prst="roundRect">
            <a:avLst>
              <a:gd name="adj" fmla="val 2270"/>
            </a:avLst>
          </a:prstGeom>
          <a:solidFill>
            <a:srgbClr val="E9E6FA"/>
          </a:solidFill>
          <a:ln w="7620">
            <a:solidFill>
              <a:srgbClr val="BDB8DF"/>
            </a:solidFill>
            <a:prstDash val="solid"/>
          </a:ln>
        </p:spPr>
      </p:sp>
      <p:sp>
        <p:nvSpPr>
          <p:cNvPr id="10" name="Text 8"/>
          <p:cNvSpPr/>
          <p:nvPr/>
        </p:nvSpPr>
        <p:spPr>
          <a:xfrm>
            <a:off x="9874568" y="2636282"/>
            <a:ext cx="2933224"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Building a New Reality</a:t>
            </a:r>
            <a:endParaRPr lang="en-US" sz="2200" dirty="0"/>
          </a:p>
        </p:txBody>
      </p:sp>
      <p:sp>
        <p:nvSpPr>
          <p:cNvPr id="11" name="Text 9"/>
          <p:cNvSpPr/>
          <p:nvPr/>
        </p:nvSpPr>
        <p:spPr>
          <a:xfrm>
            <a:off x="9874568" y="3126700"/>
            <a:ext cx="3727490" cy="326612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 Metaverse is still in its early stages of development, but it has the potential to reshape our digital interactions, creating a new layer of reality where we can work, socialize, learn, and even own virtual assets. This is a world where the boundaries between the physical and digital realms continue to blur.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2361" y="622578"/>
            <a:ext cx="8248055" cy="70746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The Evolution of Virtual Worlds</a:t>
            </a:r>
            <a:endParaRPr lang="en-US" sz="4450" dirty="0"/>
          </a:p>
        </p:txBody>
      </p:sp>
      <p:sp>
        <p:nvSpPr>
          <p:cNvPr id="3" name="Shape 1"/>
          <p:cNvSpPr/>
          <p:nvPr/>
        </p:nvSpPr>
        <p:spPr>
          <a:xfrm>
            <a:off x="792361" y="2122408"/>
            <a:ext cx="13045678" cy="30480"/>
          </a:xfrm>
          <a:prstGeom prst="roundRect">
            <a:avLst>
              <a:gd name="adj" fmla="val 311979"/>
            </a:avLst>
          </a:prstGeom>
          <a:solidFill>
            <a:srgbClr val="BDB8DF"/>
          </a:solidFill>
          <a:ln/>
        </p:spPr>
      </p:sp>
      <p:sp>
        <p:nvSpPr>
          <p:cNvPr id="4" name="Shape 2"/>
          <p:cNvSpPr/>
          <p:nvPr/>
        </p:nvSpPr>
        <p:spPr>
          <a:xfrm>
            <a:off x="2875955" y="2122408"/>
            <a:ext cx="30480" cy="792361"/>
          </a:xfrm>
          <a:prstGeom prst="roundRect">
            <a:avLst>
              <a:gd name="adj" fmla="val 311979"/>
            </a:avLst>
          </a:prstGeom>
          <a:solidFill>
            <a:srgbClr val="BDB8DF"/>
          </a:solidFill>
          <a:ln/>
        </p:spPr>
      </p:sp>
      <p:sp>
        <p:nvSpPr>
          <p:cNvPr id="5" name="Shape 3"/>
          <p:cNvSpPr/>
          <p:nvPr/>
        </p:nvSpPr>
        <p:spPr>
          <a:xfrm>
            <a:off x="2636520" y="1867733"/>
            <a:ext cx="509349" cy="509349"/>
          </a:xfrm>
          <a:prstGeom prst="roundRect">
            <a:avLst>
              <a:gd name="adj" fmla="val 18669"/>
            </a:avLst>
          </a:prstGeom>
          <a:solidFill>
            <a:srgbClr val="E9E6FA"/>
          </a:solidFill>
          <a:ln w="7620">
            <a:solidFill>
              <a:srgbClr val="BDB8DF"/>
            </a:solidFill>
            <a:prstDash val="solid"/>
          </a:ln>
        </p:spPr>
      </p:sp>
      <p:sp>
        <p:nvSpPr>
          <p:cNvPr id="6" name="Text 4"/>
          <p:cNvSpPr/>
          <p:nvPr/>
        </p:nvSpPr>
        <p:spPr>
          <a:xfrm>
            <a:off x="2824996" y="1952625"/>
            <a:ext cx="132398" cy="339566"/>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7" name="Text 5"/>
          <p:cNvSpPr/>
          <p:nvPr/>
        </p:nvSpPr>
        <p:spPr>
          <a:xfrm>
            <a:off x="1018699" y="3141226"/>
            <a:ext cx="3744992" cy="707469"/>
          </a:xfrm>
          <a:prstGeom prst="rect">
            <a:avLst/>
          </a:prstGeom>
          <a:noFill/>
          <a:ln/>
        </p:spPr>
        <p:txBody>
          <a:bodyPr wrap="square" lIns="0" tIns="0" rIns="0" bIns="0" rtlCol="0" anchor="t"/>
          <a:lstStyle/>
          <a:p>
            <a:pPr algn="ct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Early Text-Based Games (1970s-1980s)</a:t>
            </a:r>
            <a:endParaRPr lang="en-US" sz="2200" dirty="0"/>
          </a:p>
        </p:txBody>
      </p:sp>
      <p:sp>
        <p:nvSpPr>
          <p:cNvPr id="8" name="Text 6"/>
          <p:cNvSpPr/>
          <p:nvPr/>
        </p:nvSpPr>
        <p:spPr>
          <a:xfrm>
            <a:off x="1018699" y="3984427"/>
            <a:ext cx="3744992" cy="2898457"/>
          </a:xfrm>
          <a:prstGeom prst="rect">
            <a:avLst/>
          </a:prstGeom>
          <a:noFill/>
          <a:ln/>
        </p:spPr>
        <p:txBody>
          <a:bodyPr wrap="square" lIns="0" tIns="0" rIns="0" bIns="0" rtlCol="0" anchor="t"/>
          <a:lstStyle/>
          <a:p>
            <a:pPr algn="ctr" indent="0" marL="0">
              <a:lnSpc>
                <a:spcPts val="2850"/>
              </a:lnSpc>
              <a:buNone/>
            </a:pPr>
            <a:r>
              <a:rPr lang="en-US" sz="1750" dirty="0">
                <a:solidFill>
                  <a:srgbClr val="2A2742"/>
                </a:solidFill>
                <a:latin typeface="Arimo" pitchFamily="34" charset="0"/>
                <a:ea typeface="Arimo" pitchFamily="34" charset="-122"/>
                <a:cs typeface="Arimo" pitchFamily="34" charset="-120"/>
              </a:rPr>
              <a:t>The seeds of the Metaverse were sown in the early days of computing with text-based games like "MUD" and "Multi-User Dungeons." These games allowed players to interact with each other and explore virtual environments, setting the stage for the immersive experiences to come.</a:t>
            </a:r>
            <a:endParaRPr lang="en-US" sz="1750" dirty="0"/>
          </a:p>
        </p:txBody>
      </p:sp>
      <p:sp>
        <p:nvSpPr>
          <p:cNvPr id="9" name="Shape 7"/>
          <p:cNvSpPr/>
          <p:nvPr/>
        </p:nvSpPr>
        <p:spPr>
          <a:xfrm>
            <a:off x="7299960" y="2122408"/>
            <a:ext cx="30480" cy="792361"/>
          </a:xfrm>
          <a:prstGeom prst="roundRect">
            <a:avLst>
              <a:gd name="adj" fmla="val 311979"/>
            </a:avLst>
          </a:prstGeom>
          <a:solidFill>
            <a:srgbClr val="BDB8DF"/>
          </a:solidFill>
          <a:ln/>
        </p:spPr>
      </p:sp>
      <p:sp>
        <p:nvSpPr>
          <p:cNvPr id="10" name="Shape 8"/>
          <p:cNvSpPr/>
          <p:nvPr/>
        </p:nvSpPr>
        <p:spPr>
          <a:xfrm>
            <a:off x="7060525" y="1867733"/>
            <a:ext cx="509349" cy="509349"/>
          </a:xfrm>
          <a:prstGeom prst="roundRect">
            <a:avLst>
              <a:gd name="adj" fmla="val 18669"/>
            </a:avLst>
          </a:prstGeom>
          <a:solidFill>
            <a:srgbClr val="E9E6FA"/>
          </a:solidFill>
          <a:ln w="7620">
            <a:solidFill>
              <a:srgbClr val="BDB8DF"/>
            </a:solidFill>
            <a:prstDash val="solid"/>
          </a:ln>
        </p:spPr>
      </p:sp>
      <p:sp>
        <p:nvSpPr>
          <p:cNvPr id="11" name="Text 9"/>
          <p:cNvSpPr/>
          <p:nvPr/>
        </p:nvSpPr>
        <p:spPr>
          <a:xfrm>
            <a:off x="7217331" y="1952625"/>
            <a:ext cx="195620" cy="339566"/>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2" name="Text 10"/>
          <p:cNvSpPr/>
          <p:nvPr/>
        </p:nvSpPr>
        <p:spPr>
          <a:xfrm>
            <a:off x="5442704" y="3141226"/>
            <a:ext cx="3744992" cy="707469"/>
          </a:xfrm>
          <a:prstGeom prst="rect">
            <a:avLst/>
          </a:prstGeom>
          <a:noFill/>
          <a:ln/>
        </p:spPr>
        <p:txBody>
          <a:bodyPr wrap="square" lIns="0" tIns="0" rIns="0" bIns="0" rtlCol="0" anchor="t"/>
          <a:lstStyle/>
          <a:p>
            <a:pPr algn="ct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Graphical Virtual Worlds (1990s-2000s)</a:t>
            </a:r>
            <a:endParaRPr lang="en-US" sz="2200" dirty="0"/>
          </a:p>
        </p:txBody>
      </p:sp>
      <p:sp>
        <p:nvSpPr>
          <p:cNvPr id="13" name="Text 11"/>
          <p:cNvSpPr/>
          <p:nvPr/>
        </p:nvSpPr>
        <p:spPr>
          <a:xfrm>
            <a:off x="5442704" y="3984427"/>
            <a:ext cx="3744992" cy="3623072"/>
          </a:xfrm>
          <a:prstGeom prst="rect">
            <a:avLst/>
          </a:prstGeom>
          <a:noFill/>
          <a:ln/>
        </p:spPr>
        <p:txBody>
          <a:bodyPr wrap="square" lIns="0" tIns="0" rIns="0" bIns="0" rtlCol="0" anchor="t"/>
          <a:lstStyle/>
          <a:p>
            <a:pPr algn="ctr" indent="0" marL="0">
              <a:lnSpc>
                <a:spcPts val="2850"/>
              </a:lnSpc>
              <a:buNone/>
            </a:pPr>
            <a:r>
              <a:rPr lang="en-US" sz="1750" dirty="0">
                <a:solidFill>
                  <a:srgbClr val="2A2742"/>
                </a:solidFill>
                <a:latin typeface="Arimo" pitchFamily="34" charset="0"/>
                <a:ea typeface="Arimo" pitchFamily="34" charset="-122"/>
                <a:cs typeface="Arimo" pitchFamily="34" charset="-120"/>
              </a:rPr>
              <a:t>With the advent of graphical interfaces, virtual worlds like "Second Life" and "Habbo Hotel" emerged, providing more immersive and visually engaging experiences. These platforms allowed users to create avatars, socialize, and participate in virtual economies, paving the way for the Metaverse we see today.</a:t>
            </a:r>
            <a:endParaRPr lang="en-US" sz="1750" dirty="0"/>
          </a:p>
        </p:txBody>
      </p:sp>
      <p:sp>
        <p:nvSpPr>
          <p:cNvPr id="14" name="Shape 12"/>
          <p:cNvSpPr/>
          <p:nvPr/>
        </p:nvSpPr>
        <p:spPr>
          <a:xfrm>
            <a:off x="11723965" y="2122408"/>
            <a:ext cx="30480" cy="792361"/>
          </a:xfrm>
          <a:prstGeom prst="roundRect">
            <a:avLst>
              <a:gd name="adj" fmla="val 311979"/>
            </a:avLst>
          </a:prstGeom>
          <a:solidFill>
            <a:srgbClr val="BDB8DF"/>
          </a:solidFill>
          <a:ln/>
        </p:spPr>
      </p:sp>
      <p:sp>
        <p:nvSpPr>
          <p:cNvPr id="15" name="Shape 13"/>
          <p:cNvSpPr/>
          <p:nvPr/>
        </p:nvSpPr>
        <p:spPr>
          <a:xfrm>
            <a:off x="11484531" y="1867733"/>
            <a:ext cx="509349" cy="509349"/>
          </a:xfrm>
          <a:prstGeom prst="roundRect">
            <a:avLst>
              <a:gd name="adj" fmla="val 18669"/>
            </a:avLst>
          </a:prstGeom>
          <a:solidFill>
            <a:srgbClr val="E9E6FA"/>
          </a:solidFill>
          <a:ln w="7620">
            <a:solidFill>
              <a:srgbClr val="BDB8DF"/>
            </a:solidFill>
            <a:prstDash val="solid"/>
          </a:ln>
        </p:spPr>
      </p:sp>
      <p:sp>
        <p:nvSpPr>
          <p:cNvPr id="16" name="Text 14"/>
          <p:cNvSpPr/>
          <p:nvPr/>
        </p:nvSpPr>
        <p:spPr>
          <a:xfrm>
            <a:off x="11642527" y="1952625"/>
            <a:ext cx="193238" cy="339566"/>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7" name="Text 15"/>
          <p:cNvSpPr/>
          <p:nvPr/>
        </p:nvSpPr>
        <p:spPr>
          <a:xfrm>
            <a:off x="9866709" y="3141226"/>
            <a:ext cx="3744992" cy="707469"/>
          </a:xfrm>
          <a:prstGeom prst="rect">
            <a:avLst/>
          </a:prstGeom>
          <a:noFill/>
          <a:ln/>
        </p:spPr>
        <p:txBody>
          <a:bodyPr wrap="square" lIns="0" tIns="0" rIns="0" bIns="0" rtlCol="0" anchor="t"/>
          <a:lstStyle/>
          <a:p>
            <a:pPr algn="ct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VR and AR Technologies (2010s-Present)</a:t>
            </a:r>
            <a:endParaRPr lang="en-US" sz="2200" dirty="0"/>
          </a:p>
        </p:txBody>
      </p:sp>
      <p:sp>
        <p:nvSpPr>
          <p:cNvPr id="18" name="Text 16"/>
          <p:cNvSpPr/>
          <p:nvPr/>
        </p:nvSpPr>
        <p:spPr>
          <a:xfrm>
            <a:off x="9866709" y="3984427"/>
            <a:ext cx="3744992" cy="2898457"/>
          </a:xfrm>
          <a:prstGeom prst="rect">
            <a:avLst/>
          </a:prstGeom>
          <a:noFill/>
          <a:ln/>
        </p:spPr>
        <p:txBody>
          <a:bodyPr wrap="square" lIns="0" tIns="0" rIns="0" bIns="0" rtlCol="0" anchor="t"/>
          <a:lstStyle/>
          <a:p>
            <a:pPr algn="ctr" indent="0" marL="0">
              <a:lnSpc>
                <a:spcPts val="2850"/>
              </a:lnSpc>
              <a:buNone/>
            </a:pPr>
            <a:r>
              <a:rPr lang="en-US" sz="1750" dirty="0">
                <a:solidFill>
                  <a:srgbClr val="2A2742"/>
                </a:solidFill>
                <a:latin typeface="Arimo" pitchFamily="34" charset="0"/>
                <a:ea typeface="Arimo" pitchFamily="34" charset="-122"/>
                <a:cs typeface="Arimo" pitchFamily="34" charset="-120"/>
              </a:rPr>
              <a:t>The rise of Virtual Reality (VR) and Augmented Reality (AR) technologies in recent years has accelerated the development of the Metaverse. These technologies allow users to fully immerse themselves in virtual environments, creating a more interactive and realistic experience.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632704"/>
            <a:ext cx="12823865"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Immersive Technologies Powering the Metaverse</a:t>
            </a:r>
            <a:endParaRPr lang="en-US" sz="4450" dirty="0"/>
          </a:p>
        </p:txBody>
      </p:sp>
      <p:sp>
        <p:nvSpPr>
          <p:cNvPr id="3" name="Text 1"/>
          <p:cNvSpPr/>
          <p:nvPr/>
        </p:nvSpPr>
        <p:spPr>
          <a:xfrm>
            <a:off x="793790" y="2908459"/>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Virtual Reality (VR)</a:t>
            </a:r>
            <a:endParaRPr lang="en-US" sz="2200" dirty="0"/>
          </a:p>
        </p:txBody>
      </p:sp>
      <p:sp>
        <p:nvSpPr>
          <p:cNvPr id="4" name="Text 2"/>
          <p:cNvSpPr/>
          <p:nvPr/>
        </p:nvSpPr>
        <p:spPr>
          <a:xfrm>
            <a:off x="793790" y="3489603"/>
            <a:ext cx="3978116" cy="254031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VR technology creates immersive experiences by transporting users into computer-generated environments. Using headsets that track head movements and controllers, users can interact with the virtual world and other users in a highly engaging way.</a:t>
            </a:r>
            <a:endParaRPr lang="en-US" sz="1750" dirty="0"/>
          </a:p>
        </p:txBody>
      </p:sp>
      <p:sp>
        <p:nvSpPr>
          <p:cNvPr id="5" name="Text 3"/>
          <p:cNvSpPr/>
          <p:nvPr/>
        </p:nvSpPr>
        <p:spPr>
          <a:xfrm>
            <a:off x="5332928" y="2908459"/>
            <a:ext cx="3152537"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Augmented Reality (AR)</a:t>
            </a:r>
            <a:endParaRPr lang="en-US" sz="2200" dirty="0"/>
          </a:p>
        </p:txBody>
      </p:sp>
      <p:sp>
        <p:nvSpPr>
          <p:cNvPr id="6" name="Text 4"/>
          <p:cNvSpPr/>
          <p:nvPr/>
        </p:nvSpPr>
        <p:spPr>
          <a:xfrm>
            <a:off x="5332928" y="3489603"/>
            <a:ext cx="3978116" cy="290322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AR overlays digital content onto the real world, enriching the user's perception of their surroundings. Through smartphones, tablets, or smart glasses, users can experience virtual objects, information, and interactions integrated into their physical environment.</a:t>
            </a:r>
            <a:endParaRPr lang="en-US" sz="1750" dirty="0"/>
          </a:p>
        </p:txBody>
      </p:sp>
      <p:sp>
        <p:nvSpPr>
          <p:cNvPr id="7" name="Text 5"/>
          <p:cNvSpPr/>
          <p:nvPr/>
        </p:nvSpPr>
        <p:spPr>
          <a:xfrm>
            <a:off x="9872067" y="2908459"/>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Mixed Reality (MR)</a:t>
            </a:r>
            <a:endParaRPr lang="en-US" sz="2200" dirty="0"/>
          </a:p>
        </p:txBody>
      </p:sp>
      <p:sp>
        <p:nvSpPr>
          <p:cNvPr id="8" name="Text 6"/>
          <p:cNvSpPr/>
          <p:nvPr/>
        </p:nvSpPr>
        <p:spPr>
          <a:xfrm>
            <a:off x="9872067" y="3489603"/>
            <a:ext cx="3978116" cy="254031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MR blends elements of both VR and AR, creating a more interactive and integrated experience. Users can manipulate virtual objects in their real-world environment, fostering a seamless blend of digital and physical elements.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60108"/>
            <a:ext cx="10881955"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Metaverse Applications Across Industries</a:t>
            </a:r>
            <a:endParaRPr lang="en-US" sz="4450" dirty="0"/>
          </a:p>
        </p:txBody>
      </p:sp>
      <p:sp>
        <p:nvSpPr>
          <p:cNvPr id="3" name="Shape 1"/>
          <p:cNvSpPr/>
          <p:nvPr/>
        </p:nvSpPr>
        <p:spPr>
          <a:xfrm>
            <a:off x="793790" y="2277666"/>
            <a:ext cx="510302" cy="510302"/>
          </a:xfrm>
          <a:prstGeom prst="roundRect">
            <a:avLst>
              <a:gd name="adj" fmla="val 18669"/>
            </a:avLst>
          </a:prstGeom>
          <a:solidFill>
            <a:srgbClr val="E9E6FA"/>
          </a:solidFill>
          <a:ln w="7620">
            <a:solidFill>
              <a:srgbClr val="BDB8DF"/>
            </a:solidFill>
            <a:prstDash val="solid"/>
          </a:ln>
        </p:spPr>
      </p:sp>
      <p:sp>
        <p:nvSpPr>
          <p:cNvPr id="4" name="Text 2"/>
          <p:cNvSpPr/>
          <p:nvPr/>
        </p:nvSpPr>
        <p:spPr>
          <a:xfrm>
            <a:off x="982504" y="2362676"/>
            <a:ext cx="132755"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5" name="Text 3"/>
          <p:cNvSpPr/>
          <p:nvPr/>
        </p:nvSpPr>
        <p:spPr>
          <a:xfrm>
            <a:off x="1530906" y="2277666"/>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Education</a:t>
            </a:r>
            <a:endParaRPr lang="en-US" sz="2200" dirty="0"/>
          </a:p>
        </p:txBody>
      </p:sp>
      <p:sp>
        <p:nvSpPr>
          <p:cNvPr id="6" name="Text 4"/>
          <p:cNvSpPr/>
          <p:nvPr/>
        </p:nvSpPr>
        <p:spPr>
          <a:xfrm>
            <a:off x="1530906" y="2768084"/>
            <a:ext cx="5670947"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 Metaverse offers exciting possibilities for education, enabling students to learn in immersive environments, participate in interactive simulations, and connect with educators and peers from around the world.</a:t>
            </a:r>
            <a:endParaRPr lang="en-US" sz="1750" dirty="0"/>
          </a:p>
        </p:txBody>
      </p:sp>
      <p:sp>
        <p:nvSpPr>
          <p:cNvPr id="7" name="Shape 5"/>
          <p:cNvSpPr/>
          <p:nvPr/>
        </p:nvSpPr>
        <p:spPr>
          <a:xfrm>
            <a:off x="7428667" y="2277666"/>
            <a:ext cx="510302" cy="510302"/>
          </a:xfrm>
          <a:prstGeom prst="roundRect">
            <a:avLst>
              <a:gd name="adj" fmla="val 18669"/>
            </a:avLst>
          </a:prstGeom>
          <a:solidFill>
            <a:srgbClr val="E9E6FA"/>
          </a:solidFill>
          <a:ln w="7620">
            <a:solidFill>
              <a:srgbClr val="BDB8DF"/>
            </a:solidFill>
            <a:prstDash val="solid"/>
          </a:ln>
        </p:spPr>
      </p:sp>
      <p:sp>
        <p:nvSpPr>
          <p:cNvPr id="8" name="Text 6"/>
          <p:cNvSpPr/>
          <p:nvPr/>
        </p:nvSpPr>
        <p:spPr>
          <a:xfrm>
            <a:off x="7585829" y="2362676"/>
            <a:ext cx="195977"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9" name="Text 7"/>
          <p:cNvSpPr/>
          <p:nvPr/>
        </p:nvSpPr>
        <p:spPr>
          <a:xfrm>
            <a:off x="8165783" y="2277666"/>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Healthcare</a:t>
            </a:r>
            <a:endParaRPr lang="en-US" sz="2200" dirty="0"/>
          </a:p>
        </p:txBody>
      </p:sp>
      <p:sp>
        <p:nvSpPr>
          <p:cNvPr id="10" name="Text 8"/>
          <p:cNvSpPr/>
          <p:nvPr/>
        </p:nvSpPr>
        <p:spPr>
          <a:xfrm>
            <a:off x="8165783" y="2768084"/>
            <a:ext cx="5670947" cy="181451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VR and AR technologies are being used in healthcare for patient education, rehabilitation, and medical training. Surgeons can practice complex procedures in virtual environments, while patients can experience interactive treatment plans and rehabilitation programs.</a:t>
            </a:r>
            <a:endParaRPr lang="en-US" sz="1750" dirty="0"/>
          </a:p>
        </p:txBody>
      </p:sp>
      <p:sp>
        <p:nvSpPr>
          <p:cNvPr id="11" name="Shape 9"/>
          <p:cNvSpPr/>
          <p:nvPr/>
        </p:nvSpPr>
        <p:spPr>
          <a:xfrm>
            <a:off x="793790" y="5064562"/>
            <a:ext cx="510302" cy="510302"/>
          </a:xfrm>
          <a:prstGeom prst="roundRect">
            <a:avLst>
              <a:gd name="adj" fmla="val 18669"/>
            </a:avLst>
          </a:prstGeom>
          <a:solidFill>
            <a:srgbClr val="E9E6FA"/>
          </a:solidFill>
          <a:ln w="7620">
            <a:solidFill>
              <a:srgbClr val="BDB8DF"/>
            </a:solidFill>
            <a:prstDash val="solid"/>
          </a:ln>
        </p:spPr>
      </p:sp>
      <p:sp>
        <p:nvSpPr>
          <p:cNvPr id="12" name="Text 10"/>
          <p:cNvSpPr/>
          <p:nvPr/>
        </p:nvSpPr>
        <p:spPr>
          <a:xfrm>
            <a:off x="952143" y="5149572"/>
            <a:ext cx="193596"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3" name="Text 11"/>
          <p:cNvSpPr/>
          <p:nvPr/>
        </p:nvSpPr>
        <p:spPr>
          <a:xfrm>
            <a:off x="1530906" y="5064562"/>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Retail</a:t>
            </a:r>
            <a:endParaRPr lang="en-US" sz="2200" dirty="0"/>
          </a:p>
        </p:txBody>
      </p:sp>
      <p:sp>
        <p:nvSpPr>
          <p:cNvPr id="14" name="Text 12"/>
          <p:cNvSpPr/>
          <p:nvPr/>
        </p:nvSpPr>
        <p:spPr>
          <a:xfrm>
            <a:off x="1530906" y="5554980"/>
            <a:ext cx="5670947" cy="181451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 Metaverse presents new opportunities for retailers to create engaging shopping experiences. Customers can virtually try on clothes, explore virtual stores, and interact with product information in immersive environments.</a:t>
            </a:r>
            <a:endParaRPr lang="en-US" sz="1750" dirty="0"/>
          </a:p>
        </p:txBody>
      </p:sp>
      <p:sp>
        <p:nvSpPr>
          <p:cNvPr id="15" name="Shape 13"/>
          <p:cNvSpPr/>
          <p:nvPr/>
        </p:nvSpPr>
        <p:spPr>
          <a:xfrm>
            <a:off x="7428667" y="5064562"/>
            <a:ext cx="510302" cy="510302"/>
          </a:xfrm>
          <a:prstGeom prst="roundRect">
            <a:avLst>
              <a:gd name="adj" fmla="val 18669"/>
            </a:avLst>
          </a:prstGeom>
          <a:solidFill>
            <a:srgbClr val="E9E6FA"/>
          </a:solidFill>
          <a:ln w="7620">
            <a:solidFill>
              <a:srgbClr val="BDB8DF"/>
            </a:solidFill>
            <a:prstDash val="solid"/>
          </a:ln>
        </p:spPr>
      </p:sp>
      <p:sp>
        <p:nvSpPr>
          <p:cNvPr id="16" name="Text 14"/>
          <p:cNvSpPr/>
          <p:nvPr/>
        </p:nvSpPr>
        <p:spPr>
          <a:xfrm>
            <a:off x="7579519" y="5149572"/>
            <a:ext cx="208598"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4</a:t>
            </a:r>
            <a:endParaRPr lang="en-US" sz="2650" dirty="0"/>
          </a:p>
        </p:txBody>
      </p:sp>
      <p:sp>
        <p:nvSpPr>
          <p:cNvPr id="17" name="Text 15"/>
          <p:cNvSpPr/>
          <p:nvPr/>
        </p:nvSpPr>
        <p:spPr>
          <a:xfrm>
            <a:off x="8165783" y="5064562"/>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Entertainment</a:t>
            </a:r>
            <a:endParaRPr lang="en-US" sz="2200" dirty="0"/>
          </a:p>
        </p:txBody>
      </p:sp>
      <p:sp>
        <p:nvSpPr>
          <p:cNvPr id="18" name="Text 16"/>
          <p:cNvSpPr/>
          <p:nvPr/>
        </p:nvSpPr>
        <p:spPr>
          <a:xfrm>
            <a:off x="8165783" y="5554980"/>
            <a:ext cx="5670947"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 Metaverse is already transforming the entertainment industry, with immersive games, concerts, and virtual events that offer new ways for people to connect and experience entertainment.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60678" y="610433"/>
            <a:ext cx="9850874" cy="589955"/>
          </a:xfrm>
          <a:prstGeom prst="rect">
            <a:avLst/>
          </a:prstGeom>
          <a:noFill/>
          <a:ln/>
        </p:spPr>
        <p:txBody>
          <a:bodyPr wrap="none" lIns="0" tIns="0" rIns="0" bIns="0" rtlCol="0" anchor="t"/>
          <a:lstStyle/>
          <a:p>
            <a:pPr indent="0" marL="0">
              <a:lnSpc>
                <a:spcPts val="4600"/>
              </a:lnSpc>
              <a:buNone/>
            </a:pPr>
            <a:r>
              <a:rPr lang="en-US" sz="3700" b="1" dirty="0">
                <a:solidFill>
                  <a:srgbClr val="231971"/>
                </a:solidFill>
                <a:latin typeface="Outfit Extra Bold" pitchFamily="34" charset="0"/>
                <a:ea typeface="Outfit Extra Bold" pitchFamily="34" charset="-122"/>
                <a:cs typeface="Outfit Extra Bold" pitchFamily="34" charset="-120"/>
              </a:rPr>
              <a:t>Monetization Opportunities in the Metaverse</a:t>
            </a:r>
            <a:endParaRPr lang="en-US" sz="3700" dirty="0"/>
          </a:p>
        </p:txBody>
      </p:sp>
      <p:pic>
        <p:nvPicPr>
          <p:cNvPr id="3" name="Image 0" descr="preencoded.png">    </p:cNvPr>
          <p:cNvPicPr>
            <a:picLocks noChangeAspect="1"/>
          </p:cNvPicPr>
          <p:nvPr/>
        </p:nvPicPr>
        <p:blipFill>
          <a:blip r:embed="rId1"/>
          <a:stretch>
            <a:fillRect/>
          </a:stretch>
        </p:blipFill>
        <p:spPr>
          <a:xfrm>
            <a:off x="660678" y="1577935"/>
            <a:ext cx="943928" cy="1510308"/>
          </a:xfrm>
          <a:prstGeom prst="rect">
            <a:avLst/>
          </a:prstGeom>
        </p:spPr>
      </p:pic>
      <p:sp>
        <p:nvSpPr>
          <p:cNvPr id="4" name="Text 1"/>
          <p:cNvSpPr/>
          <p:nvPr/>
        </p:nvSpPr>
        <p:spPr>
          <a:xfrm>
            <a:off x="1887736" y="1766649"/>
            <a:ext cx="2967038" cy="294918"/>
          </a:xfrm>
          <a:prstGeom prst="rect">
            <a:avLst/>
          </a:prstGeom>
          <a:noFill/>
          <a:ln/>
        </p:spPr>
        <p:txBody>
          <a:bodyPr wrap="none" lIns="0" tIns="0" rIns="0" bIns="0" rtlCol="0" anchor="t"/>
          <a:lstStyle/>
          <a:p>
            <a:pPr algn="l" indent="0" marL="0">
              <a:lnSpc>
                <a:spcPts val="2300"/>
              </a:lnSpc>
              <a:buNone/>
            </a:pPr>
            <a:r>
              <a:rPr lang="en-US" sz="1850" b="1" dirty="0">
                <a:solidFill>
                  <a:srgbClr val="2A2742"/>
                </a:solidFill>
                <a:latin typeface="Outfit Extra Bold" pitchFamily="34" charset="0"/>
                <a:ea typeface="Outfit Extra Bold" pitchFamily="34" charset="-122"/>
                <a:cs typeface="Outfit Extra Bold" pitchFamily="34" charset="-120"/>
              </a:rPr>
              <a:t>Virtual Goods and Services</a:t>
            </a:r>
            <a:endParaRPr lang="en-US" sz="1850" dirty="0"/>
          </a:p>
        </p:txBody>
      </p:sp>
      <p:sp>
        <p:nvSpPr>
          <p:cNvPr id="5" name="Text 2"/>
          <p:cNvSpPr/>
          <p:nvPr/>
        </p:nvSpPr>
        <p:spPr>
          <a:xfrm>
            <a:off x="1887736" y="2174796"/>
            <a:ext cx="12081986" cy="604123"/>
          </a:xfrm>
          <a:prstGeom prst="rect">
            <a:avLst/>
          </a:prstGeom>
          <a:noFill/>
          <a:ln/>
        </p:spPr>
        <p:txBody>
          <a:bodyPr wrap="square" lIns="0" tIns="0" rIns="0" bIns="0" rtlCol="0" anchor="t"/>
          <a:lstStyle/>
          <a:p>
            <a:pPr algn="l" indent="0" marL="0">
              <a:lnSpc>
                <a:spcPts val="2350"/>
              </a:lnSpc>
              <a:buNone/>
            </a:pPr>
            <a:r>
              <a:rPr lang="en-US" sz="1450" dirty="0">
                <a:solidFill>
                  <a:srgbClr val="2A2742"/>
                </a:solidFill>
                <a:latin typeface="Arimo" pitchFamily="34" charset="0"/>
                <a:ea typeface="Arimo" pitchFamily="34" charset="-122"/>
                <a:cs typeface="Arimo" pitchFamily="34" charset="-120"/>
              </a:rPr>
              <a:t>The Metaverse offers new avenues for creating and selling virtual goods and services, such as virtual clothing, accessories, tools, and experiences. Users can purchase these items using virtual currencies or NFTs, creating a thriving virtual economy.</a:t>
            </a:r>
            <a:endParaRPr lang="en-US" sz="1450" dirty="0"/>
          </a:p>
        </p:txBody>
      </p:sp>
      <p:pic>
        <p:nvPicPr>
          <p:cNvPr id="6" name="Image 1" descr="preencoded.png">    </p:cNvPr>
          <p:cNvPicPr>
            <a:picLocks noChangeAspect="1"/>
          </p:cNvPicPr>
          <p:nvPr/>
        </p:nvPicPr>
        <p:blipFill>
          <a:blip r:embed="rId2"/>
          <a:stretch>
            <a:fillRect/>
          </a:stretch>
        </p:blipFill>
        <p:spPr>
          <a:xfrm>
            <a:off x="660678" y="3088243"/>
            <a:ext cx="943928" cy="1510308"/>
          </a:xfrm>
          <a:prstGeom prst="rect">
            <a:avLst/>
          </a:prstGeom>
        </p:spPr>
      </p:pic>
      <p:sp>
        <p:nvSpPr>
          <p:cNvPr id="7" name="Text 3"/>
          <p:cNvSpPr/>
          <p:nvPr/>
        </p:nvSpPr>
        <p:spPr>
          <a:xfrm>
            <a:off x="1887736" y="3276957"/>
            <a:ext cx="2359938" cy="294918"/>
          </a:xfrm>
          <a:prstGeom prst="rect">
            <a:avLst/>
          </a:prstGeom>
          <a:noFill/>
          <a:ln/>
        </p:spPr>
        <p:txBody>
          <a:bodyPr wrap="none" lIns="0" tIns="0" rIns="0" bIns="0" rtlCol="0" anchor="t"/>
          <a:lstStyle/>
          <a:p>
            <a:pPr algn="l" indent="0" marL="0">
              <a:lnSpc>
                <a:spcPts val="2300"/>
              </a:lnSpc>
              <a:buNone/>
            </a:pPr>
            <a:r>
              <a:rPr lang="en-US" sz="1850" b="1" dirty="0">
                <a:solidFill>
                  <a:srgbClr val="2A2742"/>
                </a:solidFill>
                <a:latin typeface="Outfit Extra Bold" pitchFamily="34" charset="0"/>
                <a:ea typeface="Outfit Extra Bold" pitchFamily="34" charset="-122"/>
                <a:cs typeface="Outfit Extra Bold" pitchFamily="34" charset="-120"/>
              </a:rPr>
              <a:t>Virtual Advertising</a:t>
            </a:r>
            <a:endParaRPr lang="en-US" sz="1850" dirty="0"/>
          </a:p>
        </p:txBody>
      </p:sp>
      <p:sp>
        <p:nvSpPr>
          <p:cNvPr id="8" name="Text 4"/>
          <p:cNvSpPr/>
          <p:nvPr/>
        </p:nvSpPr>
        <p:spPr>
          <a:xfrm>
            <a:off x="1887736" y="3685103"/>
            <a:ext cx="12081986" cy="604123"/>
          </a:xfrm>
          <a:prstGeom prst="rect">
            <a:avLst/>
          </a:prstGeom>
          <a:noFill/>
          <a:ln/>
        </p:spPr>
        <p:txBody>
          <a:bodyPr wrap="square" lIns="0" tIns="0" rIns="0" bIns="0" rtlCol="0" anchor="t"/>
          <a:lstStyle/>
          <a:p>
            <a:pPr algn="l" indent="0" marL="0">
              <a:lnSpc>
                <a:spcPts val="2350"/>
              </a:lnSpc>
              <a:buNone/>
            </a:pPr>
            <a:r>
              <a:rPr lang="en-US" sz="1450" dirty="0">
                <a:solidFill>
                  <a:srgbClr val="2A2742"/>
                </a:solidFill>
                <a:latin typeface="Arimo" pitchFamily="34" charset="0"/>
                <a:ea typeface="Arimo" pitchFamily="34" charset="-122"/>
                <a:cs typeface="Arimo" pitchFamily="34" charset="-120"/>
              </a:rPr>
              <a:t>As the Metaverse becomes more popular, brands are exploring new ways to advertise their products and services within these virtual spaces. This could involve virtual billboards, branded events, or immersive product demonstrations.</a:t>
            </a:r>
            <a:endParaRPr lang="en-US" sz="1450" dirty="0"/>
          </a:p>
        </p:txBody>
      </p:sp>
      <p:pic>
        <p:nvPicPr>
          <p:cNvPr id="9" name="Image 2" descr="preencoded.png">    </p:cNvPr>
          <p:cNvPicPr>
            <a:picLocks noChangeAspect="1"/>
          </p:cNvPicPr>
          <p:nvPr/>
        </p:nvPicPr>
        <p:blipFill>
          <a:blip r:embed="rId3"/>
          <a:stretch>
            <a:fillRect/>
          </a:stretch>
        </p:blipFill>
        <p:spPr>
          <a:xfrm>
            <a:off x="660678" y="4598551"/>
            <a:ext cx="943928" cy="1510308"/>
          </a:xfrm>
          <a:prstGeom prst="rect">
            <a:avLst/>
          </a:prstGeom>
        </p:spPr>
      </p:pic>
      <p:sp>
        <p:nvSpPr>
          <p:cNvPr id="10" name="Text 5"/>
          <p:cNvSpPr/>
          <p:nvPr/>
        </p:nvSpPr>
        <p:spPr>
          <a:xfrm>
            <a:off x="1887736" y="4787265"/>
            <a:ext cx="2359938" cy="294918"/>
          </a:xfrm>
          <a:prstGeom prst="rect">
            <a:avLst/>
          </a:prstGeom>
          <a:noFill/>
          <a:ln/>
        </p:spPr>
        <p:txBody>
          <a:bodyPr wrap="none" lIns="0" tIns="0" rIns="0" bIns="0" rtlCol="0" anchor="t"/>
          <a:lstStyle/>
          <a:p>
            <a:pPr algn="l" indent="0" marL="0">
              <a:lnSpc>
                <a:spcPts val="2300"/>
              </a:lnSpc>
              <a:buNone/>
            </a:pPr>
            <a:r>
              <a:rPr lang="en-US" sz="1850" b="1" dirty="0">
                <a:solidFill>
                  <a:srgbClr val="2A2742"/>
                </a:solidFill>
                <a:latin typeface="Outfit Extra Bold" pitchFamily="34" charset="0"/>
                <a:ea typeface="Outfit Extra Bold" pitchFamily="34" charset="-122"/>
                <a:cs typeface="Outfit Extra Bold" pitchFamily="34" charset="-120"/>
              </a:rPr>
              <a:t>Subscription Services</a:t>
            </a:r>
            <a:endParaRPr lang="en-US" sz="1850" dirty="0"/>
          </a:p>
        </p:txBody>
      </p:sp>
      <p:sp>
        <p:nvSpPr>
          <p:cNvPr id="11" name="Text 6"/>
          <p:cNvSpPr/>
          <p:nvPr/>
        </p:nvSpPr>
        <p:spPr>
          <a:xfrm>
            <a:off x="1887736" y="5195411"/>
            <a:ext cx="12081986" cy="604123"/>
          </a:xfrm>
          <a:prstGeom prst="rect">
            <a:avLst/>
          </a:prstGeom>
          <a:noFill/>
          <a:ln/>
        </p:spPr>
        <p:txBody>
          <a:bodyPr wrap="square" lIns="0" tIns="0" rIns="0" bIns="0" rtlCol="0" anchor="t"/>
          <a:lstStyle/>
          <a:p>
            <a:pPr algn="l" indent="0" marL="0">
              <a:lnSpc>
                <a:spcPts val="2350"/>
              </a:lnSpc>
              <a:buNone/>
            </a:pPr>
            <a:r>
              <a:rPr lang="en-US" sz="1450" dirty="0">
                <a:solidFill>
                  <a:srgbClr val="2A2742"/>
                </a:solidFill>
                <a:latin typeface="Arimo" pitchFamily="34" charset="0"/>
                <a:ea typeface="Arimo" pitchFamily="34" charset="-122"/>
                <a:cs typeface="Arimo" pitchFamily="34" charset="-120"/>
              </a:rPr>
              <a:t>Subscription models are becoming increasingly popular in the Metaverse, with companies offering access to virtual worlds, services, and experiences for a recurring fee. This provides a consistent revenue stream for businesses while offering users ongoing access to the Metaverse.</a:t>
            </a:r>
            <a:endParaRPr lang="en-US" sz="1450" dirty="0"/>
          </a:p>
        </p:txBody>
      </p:sp>
      <p:pic>
        <p:nvPicPr>
          <p:cNvPr id="12" name="Image 3" descr="preencoded.png">    </p:cNvPr>
          <p:cNvPicPr>
            <a:picLocks noChangeAspect="1"/>
          </p:cNvPicPr>
          <p:nvPr/>
        </p:nvPicPr>
        <p:blipFill>
          <a:blip r:embed="rId4"/>
          <a:stretch>
            <a:fillRect/>
          </a:stretch>
        </p:blipFill>
        <p:spPr>
          <a:xfrm>
            <a:off x="660678" y="6108859"/>
            <a:ext cx="943928" cy="1510308"/>
          </a:xfrm>
          <a:prstGeom prst="rect">
            <a:avLst/>
          </a:prstGeom>
        </p:spPr>
      </p:pic>
      <p:sp>
        <p:nvSpPr>
          <p:cNvPr id="13" name="Text 7"/>
          <p:cNvSpPr/>
          <p:nvPr/>
        </p:nvSpPr>
        <p:spPr>
          <a:xfrm>
            <a:off x="1887736" y="6297573"/>
            <a:ext cx="3418284" cy="294918"/>
          </a:xfrm>
          <a:prstGeom prst="rect">
            <a:avLst/>
          </a:prstGeom>
          <a:noFill/>
          <a:ln/>
        </p:spPr>
        <p:txBody>
          <a:bodyPr wrap="none" lIns="0" tIns="0" rIns="0" bIns="0" rtlCol="0" anchor="t"/>
          <a:lstStyle/>
          <a:p>
            <a:pPr algn="l" indent="0" marL="0">
              <a:lnSpc>
                <a:spcPts val="2300"/>
              </a:lnSpc>
              <a:buNone/>
            </a:pPr>
            <a:r>
              <a:rPr lang="en-US" sz="1850" b="1" dirty="0">
                <a:solidFill>
                  <a:srgbClr val="2A2742"/>
                </a:solidFill>
                <a:latin typeface="Outfit Extra Bold" pitchFamily="34" charset="0"/>
                <a:ea typeface="Outfit Extra Bold" pitchFamily="34" charset="-122"/>
                <a:cs typeface="Outfit Extra Bold" pitchFamily="34" charset="-120"/>
              </a:rPr>
              <a:t>Virtual Events and Experiences</a:t>
            </a:r>
            <a:endParaRPr lang="en-US" sz="1850" dirty="0"/>
          </a:p>
        </p:txBody>
      </p:sp>
      <p:sp>
        <p:nvSpPr>
          <p:cNvPr id="14" name="Text 8"/>
          <p:cNvSpPr/>
          <p:nvPr/>
        </p:nvSpPr>
        <p:spPr>
          <a:xfrm>
            <a:off x="1887736" y="6705719"/>
            <a:ext cx="12081986" cy="604123"/>
          </a:xfrm>
          <a:prstGeom prst="rect">
            <a:avLst/>
          </a:prstGeom>
          <a:noFill/>
          <a:ln/>
        </p:spPr>
        <p:txBody>
          <a:bodyPr wrap="square" lIns="0" tIns="0" rIns="0" bIns="0" rtlCol="0" anchor="t"/>
          <a:lstStyle/>
          <a:p>
            <a:pPr algn="l" indent="0" marL="0">
              <a:lnSpc>
                <a:spcPts val="2350"/>
              </a:lnSpc>
              <a:buNone/>
            </a:pPr>
            <a:r>
              <a:rPr lang="en-US" sz="1450" dirty="0">
                <a:solidFill>
                  <a:srgbClr val="2A2742"/>
                </a:solidFill>
                <a:latin typeface="Arimo" pitchFamily="34" charset="0"/>
                <a:ea typeface="Arimo" pitchFamily="34" charset="-122"/>
                <a:cs typeface="Arimo" pitchFamily="34" charset="-120"/>
              </a:rPr>
              <a:t>The Metaverse offers unique opportunities for hosting virtual events, concerts, conferences, and other experiences that can attract large audiences and generate revenue through ticketing, merchandise sales, and sponsorships.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39560"/>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Bridging the Physical and Digital Realms</a:t>
            </a:r>
            <a:endParaRPr lang="en-US" sz="4450" dirty="0"/>
          </a:p>
        </p:txBody>
      </p:sp>
      <p:sp>
        <p:nvSpPr>
          <p:cNvPr id="4" name="Shape 1"/>
          <p:cNvSpPr/>
          <p:nvPr/>
        </p:nvSpPr>
        <p:spPr>
          <a:xfrm>
            <a:off x="793790" y="2997279"/>
            <a:ext cx="7556421" cy="3992642"/>
          </a:xfrm>
          <a:prstGeom prst="roundRect">
            <a:avLst>
              <a:gd name="adj" fmla="val 2386"/>
            </a:avLst>
          </a:prstGeom>
          <a:noFill/>
          <a:ln w="7620">
            <a:solidFill>
              <a:srgbClr val="000000">
                <a:alpha val="8000"/>
              </a:srgbClr>
            </a:solidFill>
            <a:prstDash val="solid"/>
          </a:ln>
        </p:spPr>
      </p:sp>
      <p:sp>
        <p:nvSpPr>
          <p:cNvPr id="5" name="Shape 2"/>
          <p:cNvSpPr/>
          <p:nvPr/>
        </p:nvSpPr>
        <p:spPr>
          <a:xfrm>
            <a:off x="801410" y="3004899"/>
            <a:ext cx="7541181" cy="650319"/>
          </a:xfrm>
          <a:prstGeom prst="rect">
            <a:avLst/>
          </a:prstGeom>
          <a:solidFill>
            <a:srgbClr val="FFFFFF">
              <a:alpha val="4000"/>
            </a:srgbClr>
          </a:solidFill>
          <a:ln/>
        </p:spPr>
      </p:sp>
      <p:sp>
        <p:nvSpPr>
          <p:cNvPr id="6" name="Text 3"/>
          <p:cNvSpPr/>
          <p:nvPr/>
        </p:nvSpPr>
        <p:spPr>
          <a:xfrm>
            <a:off x="1028224" y="3148608"/>
            <a:ext cx="3313152"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Physical World</a:t>
            </a:r>
            <a:endParaRPr lang="en-US" sz="1750" dirty="0"/>
          </a:p>
        </p:txBody>
      </p:sp>
      <p:sp>
        <p:nvSpPr>
          <p:cNvPr id="7" name="Text 4"/>
          <p:cNvSpPr/>
          <p:nvPr/>
        </p:nvSpPr>
        <p:spPr>
          <a:xfrm>
            <a:off x="4802624" y="3148608"/>
            <a:ext cx="3313152"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Digital World</a:t>
            </a:r>
            <a:endParaRPr lang="en-US" sz="1750" dirty="0"/>
          </a:p>
        </p:txBody>
      </p:sp>
      <p:sp>
        <p:nvSpPr>
          <p:cNvPr id="8" name="Shape 5"/>
          <p:cNvSpPr/>
          <p:nvPr/>
        </p:nvSpPr>
        <p:spPr>
          <a:xfrm>
            <a:off x="801410" y="3655219"/>
            <a:ext cx="7541181" cy="1013222"/>
          </a:xfrm>
          <a:prstGeom prst="rect">
            <a:avLst/>
          </a:prstGeom>
          <a:solidFill>
            <a:srgbClr val="000000">
              <a:alpha val="4000"/>
            </a:srgbClr>
          </a:solidFill>
          <a:ln/>
        </p:spPr>
      </p:sp>
      <p:sp>
        <p:nvSpPr>
          <p:cNvPr id="9" name="Text 6"/>
          <p:cNvSpPr/>
          <p:nvPr/>
        </p:nvSpPr>
        <p:spPr>
          <a:xfrm>
            <a:off x="1028224" y="3798927"/>
            <a:ext cx="3313152"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Physical objects and spaces</a:t>
            </a:r>
            <a:endParaRPr lang="en-US" sz="1750" dirty="0"/>
          </a:p>
        </p:txBody>
      </p:sp>
      <p:sp>
        <p:nvSpPr>
          <p:cNvPr id="10" name="Text 7"/>
          <p:cNvSpPr/>
          <p:nvPr/>
        </p:nvSpPr>
        <p:spPr>
          <a:xfrm>
            <a:off x="4802624" y="3798927"/>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Virtual objects, environments, and experiences</a:t>
            </a:r>
            <a:endParaRPr lang="en-US" sz="1750" dirty="0"/>
          </a:p>
        </p:txBody>
      </p:sp>
      <p:sp>
        <p:nvSpPr>
          <p:cNvPr id="11" name="Shape 8"/>
          <p:cNvSpPr/>
          <p:nvPr/>
        </p:nvSpPr>
        <p:spPr>
          <a:xfrm>
            <a:off x="801410" y="4668441"/>
            <a:ext cx="7541181" cy="650319"/>
          </a:xfrm>
          <a:prstGeom prst="rect">
            <a:avLst/>
          </a:prstGeom>
          <a:solidFill>
            <a:srgbClr val="FFFFFF">
              <a:alpha val="4000"/>
            </a:srgbClr>
          </a:solidFill>
          <a:ln/>
        </p:spPr>
      </p:sp>
      <p:sp>
        <p:nvSpPr>
          <p:cNvPr id="12" name="Text 9"/>
          <p:cNvSpPr/>
          <p:nvPr/>
        </p:nvSpPr>
        <p:spPr>
          <a:xfrm>
            <a:off x="1028224" y="4812149"/>
            <a:ext cx="3313152"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Real-world interactions</a:t>
            </a:r>
            <a:endParaRPr lang="en-US" sz="1750" dirty="0"/>
          </a:p>
        </p:txBody>
      </p:sp>
      <p:sp>
        <p:nvSpPr>
          <p:cNvPr id="13" name="Text 10"/>
          <p:cNvSpPr/>
          <p:nvPr/>
        </p:nvSpPr>
        <p:spPr>
          <a:xfrm>
            <a:off x="4802624" y="4812149"/>
            <a:ext cx="3313152"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Digital interactions and avatars</a:t>
            </a:r>
            <a:endParaRPr lang="en-US" sz="1750" dirty="0"/>
          </a:p>
        </p:txBody>
      </p:sp>
      <p:sp>
        <p:nvSpPr>
          <p:cNvPr id="14" name="Shape 11"/>
          <p:cNvSpPr/>
          <p:nvPr/>
        </p:nvSpPr>
        <p:spPr>
          <a:xfrm>
            <a:off x="801410" y="5318760"/>
            <a:ext cx="7541181" cy="650319"/>
          </a:xfrm>
          <a:prstGeom prst="rect">
            <a:avLst/>
          </a:prstGeom>
          <a:solidFill>
            <a:srgbClr val="000000">
              <a:alpha val="4000"/>
            </a:srgbClr>
          </a:solidFill>
          <a:ln/>
        </p:spPr>
      </p:sp>
      <p:sp>
        <p:nvSpPr>
          <p:cNvPr id="15" name="Text 12"/>
          <p:cNvSpPr/>
          <p:nvPr/>
        </p:nvSpPr>
        <p:spPr>
          <a:xfrm>
            <a:off x="1028224" y="5462468"/>
            <a:ext cx="3313152"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Physical commerce and services</a:t>
            </a:r>
            <a:endParaRPr lang="en-US" sz="1750" dirty="0"/>
          </a:p>
        </p:txBody>
      </p:sp>
      <p:sp>
        <p:nvSpPr>
          <p:cNvPr id="16" name="Text 13"/>
          <p:cNvSpPr/>
          <p:nvPr/>
        </p:nvSpPr>
        <p:spPr>
          <a:xfrm>
            <a:off x="4802624" y="5462468"/>
            <a:ext cx="3313152"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Virtual commerce and services</a:t>
            </a:r>
            <a:endParaRPr lang="en-US" sz="1750" dirty="0"/>
          </a:p>
        </p:txBody>
      </p:sp>
      <p:sp>
        <p:nvSpPr>
          <p:cNvPr id="17" name="Shape 14"/>
          <p:cNvSpPr/>
          <p:nvPr/>
        </p:nvSpPr>
        <p:spPr>
          <a:xfrm>
            <a:off x="801410" y="5969079"/>
            <a:ext cx="7541181" cy="1013222"/>
          </a:xfrm>
          <a:prstGeom prst="rect">
            <a:avLst/>
          </a:prstGeom>
          <a:solidFill>
            <a:srgbClr val="FFFFFF">
              <a:alpha val="4000"/>
            </a:srgbClr>
          </a:solidFill>
          <a:ln/>
        </p:spPr>
      </p:sp>
      <p:sp>
        <p:nvSpPr>
          <p:cNvPr id="18" name="Text 15"/>
          <p:cNvSpPr/>
          <p:nvPr/>
        </p:nvSpPr>
        <p:spPr>
          <a:xfrm>
            <a:off x="1028224" y="6112788"/>
            <a:ext cx="3313152"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Real-world data and information</a:t>
            </a:r>
            <a:endParaRPr lang="en-US" sz="1750" dirty="0"/>
          </a:p>
        </p:txBody>
      </p:sp>
      <p:sp>
        <p:nvSpPr>
          <p:cNvPr id="19" name="Text 16"/>
          <p:cNvSpPr/>
          <p:nvPr/>
        </p:nvSpPr>
        <p:spPr>
          <a:xfrm>
            <a:off x="4802624" y="6112788"/>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Virtual data and information, including NFTs and blockchain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6760" y="1090493"/>
            <a:ext cx="12558951" cy="666869"/>
          </a:xfrm>
          <a:prstGeom prst="rect">
            <a:avLst/>
          </a:prstGeom>
          <a:noFill/>
          <a:ln/>
        </p:spPr>
        <p:txBody>
          <a:bodyPr wrap="none" lIns="0" tIns="0" rIns="0" bIns="0" rtlCol="0" anchor="t"/>
          <a:lstStyle/>
          <a:p>
            <a:pPr indent="0" marL="0">
              <a:lnSpc>
                <a:spcPts val="5250"/>
              </a:lnSpc>
              <a:buNone/>
            </a:pPr>
            <a:r>
              <a:rPr lang="en-US" sz="4200" b="1" dirty="0">
                <a:solidFill>
                  <a:srgbClr val="231971"/>
                </a:solidFill>
                <a:latin typeface="Outfit Extra Bold" pitchFamily="34" charset="0"/>
                <a:ea typeface="Outfit Extra Bold" pitchFamily="34" charset="-122"/>
                <a:cs typeface="Outfit Extra Bold" pitchFamily="34" charset="-120"/>
              </a:rPr>
              <a:t>Metaverse Governance and Ethical Considerations</a:t>
            </a:r>
            <a:endParaRPr lang="en-US" sz="4200" dirty="0"/>
          </a:p>
        </p:txBody>
      </p:sp>
      <p:pic>
        <p:nvPicPr>
          <p:cNvPr id="3" name="Image 0" descr="preencoded.png">    </p:cNvPr>
          <p:cNvPicPr>
            <a:picLocks noChangeAspect="1"/>
          </p:cNvPicPr>
          <p:nvPr/>
        </p:nvPicPr>
        <p:blipFill>
          <a:blip r:embed="rId1"/>
          <a:stretch>
            <a:fillRect/>
          </a:stretch>
        </p:blipFill>
        <p:spPr>
          <a:xfrm>
            <a:off x="746760" y="2184083"/>
            <a:ext cx="533400" cy="533400"/>
          </a:xfrm>
          <a:prstGeom prst="rect">
            <a:avLst/>
          </a:prstGeom>
        </p:spPr>
      </p:pic>
      <p:sp>
        <p:nvSpPr>
          <p:cNvPr id="4" name="Text 1"/>
          <p:cNvSpPr/>
          <p:nvPr/>
        </p:nvSpPr>
        <p:spPr>
          <a:xfrm>
            <a:off x="746760" y="2930843"/>
            <a:ext cx="2667357" cy="333375"/>
          </a:xfrm>
          <a:prstGeom prst="rect">
            <a:avLst/>
          </a:prstGeom>
          <a:noFill/>
          <a:ln/>
        </p:spPr>
        <p:txBody>
          <a:bodyPr wrap="none" lIns="0" tIns="0" rIns="0" bIns="0" rtlCol="0" anchor="t"/>
          <a:lstStyle/>
          <a:p>
            <a:pPr algn="l" indent="0" marL="0">
              <a:lnSpc>
                <a:spcPts val="2600"/>
              </a:lnSpc>
              <a:buNone/>
            </a:pPr>
            <a:r>
              <a:rPr lang="en-US" sz="2100" b="1" dirty="0">
                <a:solidFill>
                  <a:srgbClr val="2A2742"/>
                </a:solidFill>
                <a:latin typeface="Outfit Extra Bold" pitchFamily="34" charset="0"/>
                <a:ea typeface="Outfit Extra Bold" pitchFamily="34" charset="-122"/>
                <a:cs typeface="Outfit Extra Bold" pitchFamily="34" charset="-120"/>
              </a:rPr>
              <a:t>Privacy and Security</a:t>
            </a:r>
            <a:endParaRPr lang="en-US" sz="2100" dirty="0"/>
          </a:p>
        </p:txBody>
      </p:sp>
      <p:sp>
        <p:nvSpPr>
          <p:cNvPr id="5" name="Text 2"/>
          <p:cNvSpPr/>
          <p:nvPr/>
        </p:nvSpPr>
        <p:spPr>
          <a:xfrm>
            <a:off x="746760" y="3392210"/>
            <a:ext cx="3044190" cy="2389465"/>
          </a:xfrm>
          <a:prstGeom prst="rect">
            <a:avLst/>
          </a:prstGeom>
          <a:noFill/>
          <a:ln/>
        </p:spPr>
        <p:txBody>
          <a:bodyPr wrap="square" lIns="0" tIns="0" rIns="0" bIns="0" rtlCol="0" anchor="t"/>
          <a:lstStyle/>
          <a:p>
            <a:pPr algn="l" indent="0" marL="0">
              <a:lnSpc>
                <a:spcPts val="2650"/>
              </a:lnSpc>
              <a:buNone/>
            </a:pPr>
            <a:r>
              <a:rPr lang="en-US" sz="1650" dirty="0">
                <a:solidFill>
                  <a:srgbClr val="2A2742"/>
                </a:solidFill>
                <a:latin typeface="Arimo" pitchFamily="34" charset="0"/>
                <a:ea typeface="Arimo" pitchFamily="34" charset="-122"/>
                <a:cs typeface="Arimo" pitchFamily="34" charset="-120"/>
              </a:rPr>
              <a:t>Protecting user data and ensuring privacy in the Metaverse is paramount. Measures must be in place to prevent data breaches, identity theft, and unauthorized access to personal information.</a:t>
            </a:r>
            <a:endParaRPr lang="en-US" sz="1650" dirty="0"/>
          </a:p>
        </p:txBody>
      </p:sp>
      <p:pic>
        <p:nvPicPr>
          <p:cNvPr id="6" name="Image 1" descr="preencoded.png">    </p:cNvPr>
          <p:cNvPicPr>
            <a:picLocks noChangeAspect="1"/>
          </p:cNvPicPr>
          <p:nvPr/>
        </p:nvPicPr>
        <p:blipFill>
          <a:blip r:embed="rId2"/>
          <a:stretch>
            <a:fillRect/>
          </a:stretch>
        </p:blipFill>
        <p:spPr>
          <a:xfrm>
            <a:off x="4110990" y="2184083"/>
            <a:ext cx="533400" cy="533400"/>
          </a:xfrm>
          <a:prstGeom prst="rect">
            <a:avLst/>
          </a:prstGeom>
        </p:spPr>
      </p:pic>
      <p:sp>
        <p:nvSpPr>
          <p:cNvPr id="7" name="Text 3"/>
          <p:cNvSpPr/>
          <p:nvPr/>
        </p:nvSpPr>
        <p:spPr>
          <a:xfrm>
            <a:off x="4110990" y="2930843"/>
            <a:ext cx="3044190" cy="666750"/>
          </a:xfrm>
          <a:prstGeom prst="rect">
            <a:avLst/>
          </a:prstGeom>
          <a:noFill/>
          <a:ln/>
        </p:spPr>
        <p:txBody>
          <a:bodyPr wrap="square" lIns="0" tIns="0" rIns="0" bIns="0" rtlCol="0" anchor="t"/>
          <a:lstStyle/>
          <a:p>
            <a:pPr algn="l" indent="0" marL="0">
              <a:lnSpc>
                <a:spcPts val="2600"/>
              </a:lnSpc>
              <a:buNone/>
            </a:pPr>
            <a:r>
              <a:rPr lang="en-US" sz="2100" b="1" dirty="0">
                <a:solidFill>
                  <a:srgbClr val="2A2742"/>
                </a:solidFill>
                <a:latin typeface="Outfit Extra Bold" pitchFamily="34" charset="0"/>
                <a:ea typeface="Outfit Extra Bold" pitchFamily="34" charset="-122"/>
                <a:cs typeface="Outfit Extra Bold" pitchFamily="34" charset="-120"/>
              </a:rPr>
              <a:t>Inclusivity and Accessibility</a:t>
            </a:r>
            <a:endParaRPr lang="en-US" sz="2100" dirty="0"/>
          </a:p>
        </p:txBody>
      </p:sp>
      <p:sp>
        <p:nvSpPr>
          <p:cNvPr id="8" name="Text 4"/>
          <p:cNvSpPr/>
          <p:nvPr/>
        </p:nvSpPr>
        <p:spPr>
          <a:xfrm>
            <a:off x="4110990" y="3725585"/>
            <a:ext cx="3044190" cy="3072170"/>
          </a:xfrm>
          <a:prstGeom prst="rect">
            <a:avLst/>
          </a:prstGeom>
          <a:noFill/>
          <a:ln/>
        </p:spPr>
        <p:txBody>
          <a:bodyPr wrap="square" lIns="0" tIns="0" rIns="0" bIns="0" rtlCol="0" anchor="t"/>
          <a:lstStyle/>
          <a:p>
            <a:pPr algn="l" indent="0" marL="0">
              <a:lnSpc>
                <a:spcPts val="2650"/>
              </a:lnSpc>
              <a:buNone/>
            </a:pPr>
            <a:r>
              <a:rPr lang="en-US" sz="1650" dirty="0">
                <a:solidFill>
                  <a:srgbClr val="2A2742"/>
                </a:solidFill>
                <a:latin typeface="Arimo" pitchFamily="34" charset="0"/>
                <a:ea typeface="Arimo" pitchFamily="34" charset="-122"/>
                <a:cs typeface="Arimo" pitchFamily="34" charset="-120"/>
              </a:rPr>
              <a:t>The Metaverse should be accessible and inclusive for everyone, regardless of their physical abilities or socio-economic background. Ensuring accessibility for all users is crucial for creating a truly equitable digital environment.</a:t>
            </a:r>
            <a:endParaRPr lang="en-US" sz="1650" dirty="0"/>
          </a:p>
        </p:txBody>
      </p:sp>
      <p:pic>
        <p:nvPicPr>
          <p:cNvPr id="9" name="Image 2" descr="preencoded.png">    </p:cNvPr>
          <p:cNvPicPr>
            <a:picLocks noChangeAspect="1"/>
          </p:cNvPicPr>
          <p:nvPr/>
        </p:nvPicPr>
        <p:blipFill>
          <a:blip r:embed="rId3"/>
          <a:stretch>
            <a:fillRect/>
          </a:stretch>
        </p:blipFill>
        <p:spPr>
          <a:xfrm>
            <a:off x="7475220" y="2184083"/>
            <a:ext cx="533400" cy="533400"/>
          </a:xfrm>
          <a:prstGeom prst="rect">
            <a:avLst/>
          </a:prstGeom>
        </p:spPr>
      </p:pic>
      <p:sp>
        <p:nvSpPr>
          <p:cNvPr id="10" name="Text 5"/>
          <p:cNvSpPr/>
          <p:nvPr/>
        </p:nvSpPr>
        <p:spPr>
          <a:xfrm>
            <a:off x="7475220" y="2930843"/>
            <a:ext cx="3044190" cy="666750"/>
          </a:xfrm>
          <a:prstGeom prst="rect">
            <a:avLst/>
          </a:prstGeom>
          <a:noFill/>
          <a:ln/>
        </p:spPr>
        <p:txBody>
          <a:bodyPr wrap="square" lIns="0" tIns="0" rIns="0" bIns="0" rtlCol="0" anchor="t"/>
          <a:lstStyle/>
          <a:p>
            <a:pPr algn="l" indent="0" marL="0">
              <a:lnSpc>
                <a:spcPts val="2600"/>
              </a:lnSpc>
              <a:buNone/>
            </a:pPr>
            <a:r>
              <a:rPr lang="en-US" sz="2100" b="1" dirty="0">
                <a:solidFill>
                  <a:srgbClr val="2A2742"/>
                </a:solidFill>
                <a:latin typeface="Outfit Extra Bold" pitchFamily="34" charset="0"/>
                <a:ea typeface="Outfit Extra Bold" pitchFamily="34" charset="-122"/>
                <a:cs typeface="Outfit Extra Bold" pitchFamily="34" charset="-120"/>
              </a:rPr>
              <a:t>Governance and Regulation</a:t>
            </a:r>
            <a:endParaRPr lang="en-US" sz="2100" dirty="0"/>
          </a:p>
        </p:txBody>
      </p:sp>
      <p:sp>
        <p:nvSpPr>
          <p:cNvPr id="11" name="Text 6"/>
          <p:cNvSpPr/>
          <p:nvPr/>
        </p:nvSpPr>
        <p:spPr>
          <a:xfrm>
            <a:off x="7475220" y="3725585"/>
            <a:ext cx="3044190" cy="3413522"/>
          </a:xfrm>
          <a:prstGeom prst="rect">
            <a:avLst/>
          </a:prstGeom>
          <a:noFill/>
          <a:ln/>
        </p:spPr>
        <p:txBody>
          <a:bodyPr wrap="square" lIns="0" tIns="0" rIns="0" bIns="0" rtlCol="0" anchor="t"/>
          <a:lstStyle/>
          <a:p>
            <a:pPr algn="l" indent="0" marL="0">
              <a:lnSpc>
                <a:spcPts val="2650"/>
              </a:lnSpc>
              <a:buNone/>
            </a:pPr>
            <a:r>
              <a:rPr lang="en-US" sz="1650" dirty="0">
                <a:solidFill>
                  <a:srgbClr val="2A2742"/>
                </a:solidFill>
                <a:latin typeface="Arimo" pitchFamily="34" charset="0"/>
                <a:ea typeface="Arimo" pitchFamily="34" charset="-122"/>
                <a:cs typeface="Arimo" pitchFamily="34" charset="-120"/>
              </a:rPr>
              <a:t>Establishing clear governance structures and ethical guidelines for the Metaverse is essential for ensuring responsible development and mitigating potential risks. This includes addressing issues related to virtual property ownership, content moderation, and legal disputes.</a:t>
            </a:r>
            <a:endParaRPr lang="en-US" sz="1650" dirty="0"/>
          </a:p>
        </p:txBody>
      </p:sp>
      <p:pic>
        <p:nvPicPr>
          <p:cNvPr id="12" name="Image 3" descr="preencoded.png">    </p:cNvPr>
          <p:cNvPicPr>
            <a:picLocks noChangeAspect="1"/>
          </p:cNvPicPr>
          <p:nvPr/>
        </p:nvPicPr>
        <p:blipFill>
          <a:blip r:embed="rId4"/>
          <a:stretch>
            <a:fillRect/>
          </a:stretch>
        </p:blipFill>
        <p:spPr>
          <a:xfrm>
            <a:off x="10839450" y="2184083"/>
            <a:ext cx="533400" cy="533400"/>
          </a:xfrm>
          <a:prstGeom prst="rect">
            <a:avLst/>
          </a:prstGeom>
        </p:spPr>
      </p:pic>
      <p:sp>
        <p:nvSpPr>
          <p:cNvPr id="13" name="Text 7"/>
          <p:cNvSpPr/>
          <p:nvPr/>
        </p:nvSpPr>
        <p:spPr>
          <a:xfrm>
            <a:off x="10839450" y="2930843"/>
            <a:ext cx="2667357" cy="333375"/>
          </a:xfrm>
          <a:prstGeom prst="rect">
            <a:avLst/>
          </a:prstGeom>
          <a:noFill/>
          <a:ln/>
        </p:spPr>
        <p:txBody>
          <a:bodyPr wrap="none" lIns="0" tIns="0" rIns="0" bIns="0" rtlCol="0" anchor="t"/>
          <a:lstStyle/>
          <a:p>
            <a:pPr algn="l" indent="0" marL="0">
              <a:lnSpc>
                <a:spcPts val="2600"/>
              </a:lnSpc>
              <a:buNone/>
            </a:pPr>
            <a:r>
              <a:rPr lang="en-US" sz="2100" b="1" dirty="0">
                <a:solidFill>
                  <a:srgbClr val="2A2742"/>
                </a:solidFill>
                <a:latin typeface="Outfit Extra Bold" pitchFamily="34" charset="0"/>
                <a:ea typeface="Outfit Extra Bold" pitchFamily="34" charset="-122"/>
                <a:cs typeface="Outfit Extra Bold" pitchFamily="34" charset="-120"/>
              </a:rPr>
              <a:t>Social Responsibility</a:t>
            </a:r>
            <a:endParaRPr lang="en-US" sz="2100" dirty="0"/>
          </a:p>
        </p:txBody>
      </p:sp>
      <p:sp>
        <p:nvSpPr>
          <p:cNvPr id="14" name="Text 8"/>
          <p:cNvSpPr/>
          <p:nvPr/>
        </p:nvSpPr>
        <p:spPr>
          <a:xfrm>
            <a:off x="10839450" y="3392210"/>
            <a:ext cx="3044190" cy="3072170"/>
          </a:xfrm>
          <a:prstGeom prst="rect">
            <a:avLst/>
          </a:prstGeom>
          <a:noFill/>
          <a:ln/>
        </p:spPr>
        <p:txBody>
          <a:bodyPr wrap="square" lIns="0" tIns="0" rIns="0" bIns="0" rtlCol="0" anchor="t"/>
          <a:lstStyle/>
          <a:p>
            <a:pPr algn="l" indent="0" marL="0">
              <a:lnSpc>
                <a:spcPts val="2650"/>
              </a:lnSpc>
              <a:buNone/>
            </a:pPr>
            <a:r>
              <a:rPr lang="en-US" sz="1650" dirty="0">
                <a:solidFill>
                  <a:srgbClr val="2A2742"/>
                </a:solidFill>
                <a:latin typeface="Arimo" pitchFamily="34" charset="0"/>
                <a:ea typeface="Arimo" pitchFamily="34" charset="-122"/>
                <a:cs typeface="Arimo" pitchFamily="34" charset="-120"/>
              </a:rPr>
              <a:t>Metaverse developers and stakeholders have a responsibility to consider the social impact of their creations. This includes addressing potential issues like addiction, cyberbullying, and the ethical implications of virtual identities and interactions.</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60108"/>
            <a:ext cx="11570256"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Navigating the Challenges of the Metaverse</a:t>
            </a:r>
            <a:endParaRPr lang="en-US" sz="4450" dirty="0"/>
          </a:p>
        </p:txBody>
      </p:sp>
      <p:sp>
        <p:nvSpPr>
          <p:cNvPr id="3" name="Shape 1"/>
          <p:cNvSpPr/>
          <p:nvPr/>
        </p:nvSpPr>
        <p:spPr>
          <a:xfrm>
            <a:off x="793790" y="2277666"/>
            <a:ext cx="510302" cy="510302"/>
          </a:xfrm>
          <a:prstGeom prst="roundRect">
            <a:avLst>
              <a:gd name="adj" fmla="val 18669"/>
            </a:avLst>
          </a:prstGeom>
          <a:solidFill>
            <a:srgbClr val="E9E6FA"/>
          </a:solidFill>
          <a:ln w="7620">
            <a:solidFill>
              <a:srgbClr val="BDB8DF"/>
            </a:solidFill>
            <a:prstDash val="solid"/>
          </a:ln>
        </p:spPr>
      </p:sp>
      <p:sp>
        <p:nvSpPr>
          <p:cNvPr id="4" name="Text 2"/>
          <p:cNvSpPr/>
          <p:nvPr/>
        </p:nvSpPr>
        <p:spPr>
          <a:xfrm>
            <a:off x="982504" y="2362676"/>
            <a:ext cx="132755"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5" name="Text 3"/>
          <p:cNvSpPr/>
          <p:nvPr/>
        </p:nvSpPr>
        <p:spPr>
          <a:xfrm>
            <a:off x="1530906" y="2277666"/>
            <a:ext cx="3382089"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Technological Limitations</a:t>
            </a:r>
            <a:endParaRPr lang="en-US" sz="2200" dirty="0"/>
          </a:p>
        </p:txBody>
      </p:sp>
      <p:sp>
        <p:nvSpPr>
          <p:cNvPr id="6" name="Text 4"/>
          <p:cNvSpPr/>
          <p:nvPr/>
        </p:nvSpPr>
        <p:spPr>
          <a:xfrm>
            <a:off x="1530906" y="2768084"/>
            <a:ext cx="5670947" cy="181451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Current VR and AR technologies still have limitations, including latency, resolution, and battery life. Overcoming these technical hurdles is crucial for creating seamless and immersive Metaverse experiences.</a:t>
            </a:r>
            <a:endParaRPr lang="en-US" sz="1750" dirty="0"/>
          </a:p>
        </p:txBody>
      </p:sp>
      <p:sp>
        <p:nvSpPr>
          <p:cNvPr id="7" name="Shape 5"/>
          <p:cNvSpPr/>
          <p:nvPr/>
        </p:nvSpPr>
        <p:spPr>
          <a:xfrm>
            <a:off x="7428667" y="2277666"/>
            <a:ext cx="510302" cy="510302"/>
          </a:xfrm>
          <a:prstGeom prst="roundRect">
            <a:avLst>
              <a:gd name="adj" fmla="val 18669"/>
            </a:avLst>
          </a:prstGeom>
          <a:solidFill>
            <a:srgbClr val="E9E6FA"/>
          </a:solidFill>
          <a:ln w="7620">
            <a:solidFill>
              <a:srgbClr val="BDB8DF"/>
            </a:solidFill>
            <a:prstDash val="solid"/>
          </a:ln>
        </p:spPr>
      </p:sp>
      <p:sp>
        <p:nvSpPr>
          <p:cNvPr id="8" name="Text 6"/>
          <p:cNvSpPr/>
          <p:nvPr/>
        </p:nvSpPr>
        <p:spPr>
          <a:xfrm>
            <a:off x="7585829" y="2362676"/>
            <a:ext cx="195977"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9" name="Text 7"/>
          <p:cNvSpPr/>
          <p:nvPr/>
        </p:nvSpPr>
        <p:spPr>
          <a:xfrm>
            <a:off x="8165783" y="2277666"/>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User Experience</a:t>
            </a:r>
            <a:endParaRPr lang="en-US" sz="2200" dirty="0"/>
          </a:p>
        </p:txBody>
      </p:sp>
      <p:sp>
        <p:nvSpPr>
          <p:cNvPr id="10" name="Text 8"/>
          <p:cNvSpPr/>
          <p:nvPr/>
        </p:nvSpPr>
        <p:spPr>
          <a:xfrm>
            <a:off x="8165783" y="2768084"/>
            <a:ext cx="5670947" cy="181451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Ensuring a positive and engaging user experience is crucial for the success of the Metaverse. This involves addressing issues like motion sickness, user interface design, and accessibility for different user demographics.</a:t>
            </a:r>
            <a:endParaRPr lang="en-US" sz="1750" dirty="0"/>
          </a:p>
        </p:txBody>
      </p:sp>
      <p:sp>
        <p:nvSpPr>
          <p:cNvPr id="11" name="Shape 9"/>
          <p:cNvSpPr/>
          <p:nvPr/>
        </p:nvSpPr>
        <p:spPr>
          <a:xfrm>
            <a:off x="793790" y="5064562"/>
            <a:ext cx="510302" cy="510302"/>
          </a:xfrm>
          <a:prstGeom prst="roundRect">
            <a:avLst>
              <a:gd name="adj" fmla="val 18669"/>
            </a:avLst>
          </a:prstGeom>
          <a:solidFill>
            <a:srgbClr val="E9E6FA"/>
          </a:solidFill>
          <a:ln w="7620">
            <a:solidFill>
              <a:srgbClr val="BDB8DF"/>
            </a:solidFill>
            <a:prstDash val="solid"/>
          </a:ln>
        </p:spPr>
      </p:sp>
      <p:sp>
        <p:nvSpPr>
          <p:cNvPr id="12" name="Text 10"/>
          <p:cNvSpPr/>
          <p:nvPr/>
        </p:nvSpPr>
        <p:spPr>
          <a:xfrm>
            <a:off x="952143" y="5149572"/>
            <a:ext cx="193596"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3" name="Text 11"/>
          <p:cNvSpPr/>
          <p:nvPr/>
        </p:nvSpPr>
        <p:spPr>
          <a:xfrm>
            <a:off x="1530906" y="5064562"/>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Security and Privacy</a:t>
            </a:r>
            <a:endParaRPr lang="en-US" sz="2200" dirty="0"/>
          </a:p>
        </p:txBody>
      </p:sp>
      <p:sp>
        <p:nvSpPr>
          <p:cNvPr id="14" name="Text 12"/>
          <p:cNvSpPr/>
          <p:nvPr/>
        </p:nvSpPr>
        <p:spPr>
          <a:xfrm>
            <a:off x="1530906" y="5554980"/>
            <a:ext cx="5670947"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Protecting user data and ensuring security within the Metaverse is paramount. This involves implementing robust cybersecurity measures, addressing potential risks of fraud, and ensuring user privacy is respected.</a:t>
            </a:r>
            <a:endParaRPr lang="en-US" sz="1750" dirty="0"/>
          </a:p>
        </p:txBody>
      </p:sp>
      <p:sp>
        <p:nvSpPr>
          <p:cNvPr id="15" name="Shape 13"/>
          <p:cNvSpPr/>
          <p:nvPr/>
        </p:nvSpPr>
        <p:spPr>
          <a:xfrm>
            <a:off x="7428667" y="5064562"/>
            <a:ext cx="510302" cy="510302"/>
          </a:xfrm>
          <a:prstGeom prst="roundRect">
            <a:avLst>
              <a:gd name="adj" fmla="val 18669"/>
            </a:avLst>
          </a:prstGeom>
          <a:solidFill>
            <a:srgbClr val="E9E6FA"/>
          </a:solidFill>
          <a:ln w="7620">
            <a:solidFill>
              <a:srgbClr val="BDB8DF"/>
            </a:solidFill>
            <a:prstDash val="solid"/>
          </a:ln>
        </p:spPr>
      </p:sp>
      <p:sp>
        <p:nvSpPr>
          <p:cNvPr id="16" name="Text 14"/>
          <p:cNvSpPr/>
          <p:nvPr/>
        </p:nvSpPr>
        <p:spPr>
          <a:xfrm>
            <a:off x="7579519" y="5149572"/>
            <a:ext cx="208598"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4</a:t>
            </a:r>
            <a:endParaRPr lang="en-US" sz="2650" dirty="0"/>
          </a:p>
        </p:txBody>
      </p:sp>
      <p:sp>
        <p:nvSpPr>
          <p:cNvPr id="17" name="Text 15"/>
          <p:cNvSpPr/>
          <p:nvPr/>
        </p:nvSpPr>
        <p:spPr>
          <a:xfrm>
            <a:off x="8165783" y="5064562"/>
            <a:ext cx="2988231"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Ethical Considerations</a:t>
            </a:r>
            <a:endParaRPr lang="en-US" sz="2200" dirty="0"/>
          </a:p>
        </p:txBody>
      </p:sp>
      <p:sp>
        <p:nvSpPr>
          <p:cNvPr id="18" name="Text 16"/>
          <p:cNvSpPr/>
          <p:nvPr/>
        </p:nvSpPr>
        <p:spPr>
          <a:xfrm>
            <a:off x="8165783" y="5554980"/>
            <a:ext cx="5670947" cy="181451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 Metaverse raises complex ethical questions related to virtual identity, ownership, and the impact on real-world society. Navigating these ethical challenges is essential for responsible development and a positive future for the Metaverse.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2024-10-21T15:17:33Z</dcterms:created>
  <dcterms:modified xsi:type="dcterms:W3CDTF">2024-10-21T15:17:33Z</dcterms:modified>
</cp:coreProperties>
</file>